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4" r:id="rId5"/>
    <p:sldId id="283" r:id="rId6"/>
    <p:sldId id="260" r:id="rId7"/>
    <p:sldId id="261" r:id="rId8"/>
    <p:sldId id="270" r:id="rId9"/>
    <p:sldId id="271" r:id="rId10"/>
    <p:sldId id="262" r:id="rId11"/>
    <p:sldId id="272" r:id="rId12"/>
    <p:sldId id="273" r:id="rId13"/>
    <p:sldId id="275" r:id="rId14"/>
    <p:sldId id="274" r:id="rId15"/>
    <p:sldId id="263" r:id="rId16"/>
    <p:sldId id="276" r:id="rId17"/>
    <p:sldId id="265" r:id="rId18"/>
    <p:sldId id="266" r:id="rId19"/>
    <p:sldId id="267" r:id="rId20"/>
    <p:sldId id="281" r:id="rId21"/>
    <p:sldId id="278" r:id="rId22"/>
    <p:sldId id="279" r:id="rId23"/>
    <p:sldId id="282" r:id="rId24"/>
    <p:sldId id="280" r:id="rId25"/>
    <p:sldId id="284"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101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12/2/2014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lnSpc>
                <a:spcPct val="150000"/>
              </a:lnSpc>
              <a:buFontTx/>
              <a:buNone/>
            </a:pPr>
            <a:endParaRPr lang="en-US" sz="3600" dirty="0">
              <a:cs typeface="B Titr" pitchFamily="2" charset="-78"/>
            </a:endParaRPr>
          </a:p>
        </p:txBody>
      </p:sp>
      <p:sp>
        <p:nvSpPr>
          <p:cNvPr id="3" name="Content Placeholder 2"/>
          <p:cNvSpPr>
            <a:spLocks noGrp="1"/>
          </p:cNvSpPr>
          <p:nvPr>
            <p:ph sz="quarter" idx="13"/>
          </p:nvPr>
        </p:nvSpPr>
        <p:spPr>
          <a:xfrm>
            <a:off x="609600" y="2710543"/>
            <a:ext cx="7924800" cy="4114800"/>
          </a:xfrm>
        </p:spPr>
        <p:txBody>
          <a:bodyPr>
            <a:normAutofit/>
          </a:bodyPr>
          <a:lstStyle/>
          <a:p>
            <a:pPr marL="0" indent="0" algn="ctr" rtl="1">
              <a:lnSpc>
                <a:spcPct val="150000"/>
              </a:lnSpc>
              <a:buFontTx/>
              <a:buNone/>
            </a:pPr>
            <a:r>
              <a:rPr lang="fa-IR" sz="5400" dirty="0" smtClean="0">
                <a:solidFill>
                  <a:srgbClr val="00FF00"/>
                </a:solidFill>
                <a:cs typeface="B Titr" pitchFamily="2" charset="-78"/>
              </a:rPr>
              <a:t>بسم الله الرحمن الرحیم</a:t>
            </a:r>
            <a:endParaRPr lang="en-US" sz="5400" dirty="0">
              <a:solidFill>
                <a:srgbClr val="00FF00"/>
              </a:solidFill>
              <a:cs typeface="B Titr" pitchFamily="2" charset="-78"/>
            </a:endParaRPr>
          </a:p>
        </p:txBody>
      </p:sp>
    </p:spTree>
    <p:extLst>
      <p:ext uri="{BB962C8B-B14F-4D97-AF65-F5344CB8AC3E}">
        <p14:creationId xmlns:p14="http://schemas.microsoft.com/office/powerpoint/2010/main" val="1627483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50000"/>
              </a:lnSpc>
              <a:buFontTx/>
              <a:buNone/>
            </a:pPr>
            <a:r>
              <a:rPr lang="fa-IR" sz="4400" dirty="0" smtClean="0">
                <a:solidFill>
                  <a:srgbClr val="FFFF00"/>
                </a:solidFill>
                <a:cs typeface="B Titr" pitchFamily="2" charset="-78"/>
              </a:rPr>
              <a:t>2. آسیب های عملی</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p:txBody>
          <a:bodyPr>
            <a:normAutofit fontScale="92500" lnSpcReduction="10000"/>
          </a:bodyPr>
          <a:lstStyle/>
          <a:p>
            <a:pPr marL="0" indent="0" algn="just" rtl="1">
              <a:lnSpc>
                <a:spcPct val="200000"/>
              </a:lnSpc>
              <a:buFontTx/>
              <a:buNone/>
            </a:pPr>
            <a:r>
              <a:rPr lang="fa-IR" sz="3600" dirty="0" smtClean="0">
                <a:cs typeface="B Titr" pitchFamily="2" charset="-78"/>
              </a:rPr>
              <a:t>1</a:t>
            </a:r>
            <a:r>
              <a:rPr lang="fa-IR" sz="4400" dirty="0" smtClean="0">
                <a:cs typeface="B Titr" pitchFamily="2" charset="-78"/>
              </a:rPr>
              <a:t>. محدود شدن به شعائر ثابت سیاسی</a:t>
            </a:r>
          </a:p>
          <a:p>
            <a:pPr marL="0" indent="0" algn="just" rtl="1">
              <a:lnSpc>
                <a:spcPct val="200000"/>
              </a:lnSpc>
              <a:buFontTx/>
              <a:buNone/>
            </a:pPr>
            <a:r>
              <a:rPr lang="fa-IR" sz="4400" dirty="0" smtClean="0">
                <a:cs typeface="B Titr" pitchFamily="2" charset="-78"/>
              </a:rPr>
              <a:t>2. ناامیدی از تاثیرگذاری </a:t>
            </a:r>
          </a:p>
          <a:p>
            <a:pPr marL="0" indent="0" algn="just" rtl="1">
              <a:lnSpc>
                <a:spcPct val="200000"/>
              </a:lnSpc>
              <a:buFontTx/>
              <a:buNone/>
            </a:pPr>
            <a:r>
              <a:rPr lang="fa-IR" sz="4400" dirty="0" smtClean="0">
                <a:cs typeface="B Titr" pitchFamily="2" charset="-78"/>
              </a:rPr>
              <a:t>3. فعالیت</a:t>
            </a:r>
            <a:r>
              <a:rPr lang="fa-IR" sz="4400" baseline="0" dirty="0" smtClean="0">
                <a:cs typeface="B Titr" pitchFamily="2" charset="-78"/>
              </a:rPr>
              <a:t> دیپلمات گونه</a:t>
            </a:r>
            <a:endParaRPr lang="en-US" sz="4400" dirty="0">
              <a:cs typeface="B Titr" pitchFamily="2" charset="-78"/>
            </a:endParaRPr>
          </a:p>
        </p:txBody>
      </p:sp>
    </p:spTree>
    <p:extLst>
      <p:ext uri="{BB962C8B-B14F-4D97-AF65-F5344CB8AC3E}">
        <p14:creationId xmlns:p14="http://schemas.microsoft.com/office/powerpoint/2010/main" val="1940179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924800" cy="1143000"/>
          </a:xfrm>
        </p:spPr>
        <p:txBody>
          <a:bodyPr/>
          <a:lstStyle/>
          <a:p>
            <a:pPr algn="ctr"/>
            <a:r>
              <a:rPr lang="fa-IR" sz="4400" dirty="0" smtClean="0">
                <a:solidFill>
                  <a:srgbClr val="FFFF00"/>
                </a:solidFill>
                <a:cs typeface="B Titr" pitchFamily="2" charset="-78"/>
              </a:rPr>
              <a:t>محدود </a:t>
            </a:r>
            <a:r>
              <a:rPr lang="fa-IR" sz="4400" dirty="0">
                <a:solidFill>
                  <a:srgbClr val="FFFF00"/>
                </a:solidFill>
                <a:cs typeface="B Titr" pitchFamily="2" charset="-78"/>
              </a:rPr>
              <a:t>شدن به </a:t>
            </a:r>
            <a:r>
              <a:rPr lang="fa-IR" sz="4400" dirty="0" smtClean="0">
                <a:solidFill>
                  <a:srgbClr val="FFFF00"/>
                </a:solidFill>
                <a:cs typeface="B Titr" pitchFamily="2" charset="-78"/>
              </a:rPr>
              <a:t>شعائر </a:t>
            </a:r>
            <a:r>
              <a:rPr lang="fa-IR" sz="4400" dirty="0">
                <a:solidFill>
                  <a:srgbClr val="FFFF00"/>
                </a:solidFill>
                <a:cs typeface="B Titr" pitchFamily="2" charset="-78"/>
              </a:rPr>
              <a:t>ثابت سیاسی</a:t>
            </a:r>
            <a:r>
              <a:rPr lang="en-US" sz="4400" dirty="0">
                <a:solidFill>
                  <a:srgbClr val="FFFF00"/>
                </a:solidFill>
                <a:cs typeface="B Titr" pitchFamily="2" charset="-78"/>
              </a:rPr>
              <a:t/>
            </a:r>
            <a:br>
              <a:rPr lang="en-US" sz="4400" dirty="0">
                <a:solidFill>
                  <a:srgbClr val="FFFF00"/>
                </a:solidFill>
                <a:cs typeface="B Titr" pitchFamily="2" charset="-78"/>
              </a:rPr>
            </a:b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8021" y="1676400"/>
            <a:ext cx="8991600" cy="4800600"/>
          </a:xfrm>
        </p:spPr>
        <p:txBody>
          <a:bodyPr>
            <a:noAutofit/>
          </a:bodyPr>
          <a:lstStyle/>
          <a:p>
            <a:pPr algn="r" rtl="1">
              <a:lnSpc>
                <a:spcPct val="250000"/>
              </a:lnSpc>
              <a:buFont typeface="Wingdings" pitchFamily="2" charset="2"/>
              <a:buChar char="ü"/>
            </a:pPr>
            <a:r>
              <a:rPr lang="fa-IR" sz="3600" dirty="0" smtClean="0">
                <a:cs typeface="B Titr" pitchFamily="2" charset="-78"/>
              </a:rPr>
              <a:t>شرکت در انتخابات، راهپیمایی روز قدس و 22 بهمن</a:t>
            </a:r>
          </a:p>
          <a:p>
            <a:pPr algn="r" rtl="1">
              <a:lnSpc>
                <a:spcPct val="250000"/>
              </a:lnSpc>
              <a:buFont typeface="Wingdings" pitchFamily="2" charset="2"/>
              <a:buChar char="ü"/>
            </a:pPr>
            <a:r>
              <a:rPr lang="fa-IR" sz="3600" dirty="0" smtClean="0">
                <a:cs typeface="B Titr" pitchFamily="2" charset="-78"/>
              </a:rPr>
              <a:t>هر میزانی از علم باید به میزانی از عمل منتهی شود</a:t>
            </a:r>
            <a:endParaRPr lang="en-US" sz="3600" dirty="0">
              <a:cs typeface="B Titr" pitchFamily="2" charset="-78"/>
            </a:endParaRPr>
          </a:p>
        </p:txBody>
      </p:sp>
    </p:spTree>
    <p:extLst>
      <p:ext uri="{BB962C8B-B14F-4D97-AF65-F5344CB8AC3E}">
        <p14:creationId xmlns:p14="http://schemas.microsoft.com/office/powerpoint/2010/main" val="2913806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FontTx/>
              <a:buNone/>
            </a:pPr>
            <a:r>
              <a:rPr lang="fa-IR" sz="4400" dirty="0" smtClean="0">
                <a:solidFill>
                  <a:srgbClr val="FFFF00"/>
                </a:solidFill>
                <a:cs typeface="B Titr" pitchFamily="2" charset="-78"/>
              </a:rPr>
              <a:t>ناامیدی از تاثیرگذاری</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228600" y="1600200"/>
            <a:ext cx="8763000" cy="5029200"/>
          </a:xfrm>
        </p:spPr>
        <p:txBody>
          <a:bodyPr>
            <a:normAutofit lnSpcReduction="10000"/>
          </a:bodyPr>
          <a:lstStyle/>
          <a:p>
            <a:pPr marL="0" indent="0" algn="just" rtl="1">
              <a:lnSpc>
                <a:spcPct val="150000"/>
              </a:lnSpc>
              <a:buFontTx/>
              <a:buNone/>
            </a:pPr>
            <a:r>
              <a:rPr lang="ar-SA" sz="1800" dirty="0">
                <a:cs typeface="B Titr" pitchFamily="2" charset="-78"/>
              </a:rPr>
              <a:t>توصیه‌ی من به فضای دانشجوئی و محیط دانشجوئی، همین مطلبی است که عرض کردم؛ </a:t>
            </a:r>
            <a:r>
              <a:rPr lang="ar-SA" sz="1800" b="1" dirty="0">
                <a:cs typeface="B Titr" pitchFamily="2" charset="-78"/>
              </a:rPr>
              <a:t>یعنی خواستن، مطالبه کردن، داعیه داشتن؛ هم در زمینه‌ی مسائل سیاسی و اجتماعی، هم در زمینه‌ی مسائل علمی، هم در زمینه‌ی مسائل خاص دانشگاهی؛ همراه با عقلانیت</a:t>
            </a:r>
            <a:endParaRPr lang="en-US" sz="1800" dirty="0">
              <a:cs typeface="B Titr" pitchFamily="2" charset="-78"/>
            </a:endParaRPr>
          </a:p>
          <a:p>
            <a:pPr marL="0" indent="0" algn="just" rtl="1">
              <a:lnSpc>
                <a:spcPct val="150000"/>
              </a:lnSpc>
              <a:buFontTx/>
              <a:buNone/>
            </a:pPr>
            <a:r>
              <a:rPr lang="ar-SA" sz="1800" b="1" dirty="0">
                <a:cs typeface="B Titr" pitchFamily="2" charset="-78"/>
              </a:rPr>
              <a:t>با اعتدال، با روش منطقی و صحیح مسائل را دنبال کنید و </a:t>
            </a:r>
            <a:r>
              <a:rPr lang="ar-SA" sz="2000" b="1" u="sng" dirty="0">
                <a:solidFill>
                  <a:srgbClr val="FFFF00"/>
                </a:solidFill>
                <a:cs typeface="B Titr" pitchFamily="2" charset="-78"/>
              </a:rPr>
              <a:t>بدانید که خواست و پیگیری شما اثر دارد. این تصور غلط نبادا به ذهن بیاید که چه فایده دارد؛ نخیر، کاملاً فایده دارد. </a:t>
            </a:r>
            <a:r>
              <a:rPr lang="ar-SA" sz="1800" b="1" dirty="0">
                <a:cs typeface="B Titr" pitchFamily="2" charset="-78"/>
              </a:rPr>
              <a:t>اگر مثلاً شعار عدالتخواهی که حالا یک مسئولی این را بر زبان آورده، گفته میشد، بعد هم تمام میشد، کسی در جامعه پرچم عدالتخواهی را به دست نمیگرفت. مطمئن باشید یک دولت عدالتخواه و یک گفتمان عدالتخواهی مثل امروز به وجود نمیآمد. شماها کردید؛ کار شما جوانها بود؛ به عنوان جنبش عدالتخواهی، به عنوان طرح مسئله‌ی عدالتخواهی - نمیخواهم حالا به یک تشکیلات خاص اشاره کنم - این را در دانشگاهها جوانهای مؤمن، جوانهای متعهد، جوانهای بامسئولیت مطرح کردند، گفتند؛ وقتی تکرار شد، به شکل یک گفتمان عمومی درمیآید و نتیجه‌اش را در گزینشهای مردم، در جهتگیریهای مردم، در شعارهای مردم، در انتخابات مردم، نشان میدهد.</a:t>
            </a:r>
            <a:endParaRPr lang="en-US" sz="1800" dirty="0">
              <a:cs typeface="B Titr" pitchFamily="2" charset="-78"/>
            </a:endParaRPr>
          </a:p>
          <a:p>
            <a:pPr marL="0" indent="0" algn="just" rtl="1">
              <a:lnSpc>
                <a:spcPct val="150000"/>
              </a:lnSpc>
              <a:buFontTx/>
              <a:buNone/>
            </a:pPr>
            <a:endParaRPr lang="en-US" sz="1800" dirty="0">
              <a:cs typeface="B Titr" pitchFamily="2" charset="-78"/>
            </a:endParaRPr>
          </a:p>
        </p:txBody>
      </p:sp>
    </p:spTree>
    <p:extLst>
      <p:ext uri="{BB962C8B-B14F-4D97-AF65-F5344CB8AC3E}">
        <p14:creationId xmlns:p14="http://schemas.microsoft.com/office/powerpoint/2010/main" val="2341292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400" dirty="0" smtClean="0">
                <a:solidFill>
                  <a:srgbClr val="FFFF00"/>
                </a:solidFill>
                <a:cs typeface="B Titr" pitchFamily="2" charset="-78"/>
              </a:rPr>
              <a:t>فعالیت دیپلمات گونه</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152400" y="1600200"/>
            <a:ext cx="8991600" cy="4114800"/>
          </a:xfrm>
        </p:spPr>
        <p:txBody>
          <a:bodyPr>
            <a:noAutofit/>
          </a:bodyPr>
          <a:lstStyle/>
          <a:p>
            <a:pPr marL="0" indent="0" algn="just" rtl="1">
              <a:lnSpc>
                <a:spcPct val="150000"/>
              </a:lnSpc>
              <a:buNone/>
            </a:pPr>
            <a:r>
              <a:rPr lang="fa-IR" sz="2800" b="1" dirty="0">
                <a:cs typeface="B Titr" pitchFamily="2" charset="-78"/>
              </a:rPr>
              <a:t>اگر شما جوانان نگاه به قلّه‌های آرمانی را کنار بگذارید، برآیندِ غلطی به‌وجود خواهد آمد. برآیندِ آرمانگرایی شما و چالش مسؤولان با مصلحتها، برآیند معتدل و مطلوبی خواهد شد؛ اما اگر شما هم دنبال مصلحت‌گرایی رفتید و گرایش مصلحت‌اندیشانه - یعنی صددرصد با واقعیتها کنار آمدن - وارد محیط فکری و روحی دانشجو و جوان شد، آن‌وقت همه چیز به‌هم میریزد و بعضی آرمانها از ریشه قطع و گم خواهد شد. </a:t>
            </a:r>
            <a:r>
              <a:rPr lang="fa-IR" sz="2800" b="1" u="sng" dirty="0">
                <a:solidFill>
                  <a:srgbClr val="FFFF00"/>
                </a:solidFill>
                <a:cs typeface="B Titr" pitchFamily="2" charset="-78"/>
              </a:rPr>
              <a:t>دانشجویان نباید آرمان‌گرایی را رها کنند.</a:t>
            </a:r>
            <a:r>
              <a:rPr lang="fa-IR" sz="2800" dirty="0">
                <a:solidFill>
                  <a:srgbClr val="FFFF00"/>
                </a:solidFill>
                <a:cs typeface="B Titr" pitchFamily="2" charset="-78"/>
              </a:rPr>
              <a:t> </a:t>
            </a:r>
            <a:endParaRPr lang="fa-IR" sz="2800" dirty="0" smtClean="0">
              <a:solidFill>
                <a:srgbClr val="FFFF00"/>
              </a:solidFill>
              <a:cs typeface="B Titr" pitchFamily="2" charset="-78"/>
            </a:endParaRPr>
          </a:p>
          <a:p>
            <a:pPr marL="0" indent="0" rtl="1">
              <a:lnSpc>
                <a:spcPct val="150000"/>
              </a:lnSpc>
              <a:buNone/>
            </a:pPr>
            <a:r>
              <a:rPr lang="fa-IR" sz="2800" dirty="0" smtClean="0">
                <a:solidFill>
                  <a:srgbClr val="FFFF00"/>
                </a:solidFill>
                <a:cs typeface="B Titr" pitchFamily="2" charset="-78"/>
              </a:rPr>
              <a:t>15 آبان 82</a:t>
            </a:r>
            <a:endParaRPr lang="en-US" sz="2800" dirty="0">
              <a:solidFill>
                <a:srgbClr val="FFFF00"/>
              </a:solidFill>
              <a:cs typeface="B Titr" pitchFamily="2" charset="-78"/>
            </a:endParaRPr>
          </a:p>
        </p:txBody>
      </p:sp>
    </p:spTree>
    <p:extLst>
      <p:ext uri="{BB962C8B-B14F-4D97-AF65-F5344CB8AC3E}">
        <p14:creationId xmlns:p14="http://schemas.microsoft.com/office/powerpoint/2010/main" val="872846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400" dirty="0" smtClean="0">
                <a:solidFill>
                  <a:srgbClr val="FFFF00"/>
                </a:solidFill>
                <a:cs typeface="B Titr" pitchFamily="2" charset="-78"/>
              </a:rPr>
              <a:t>تاثیرات فعالیت سیاسی</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p:txBody>
          <a:bodyPr>
            <a:normAutofit/>
          </a:bodyPr>
          <a:lstStyle/>
          <a:p>
            <a:pPr algn="just" rtl="1">
              <a:lnSpc>
                <a:spcPct val="150000"/>
              </a:lnSpc>
            </a:pPr>
            <a:r>
              <a:rPr lang="fa-IR" sz="3200" dirty="0" smtClean="0">
                <a:cs typeface="B Titr" pitchFamily="2" charset="-78"/>
              </a:rPr>
              <a:t>1. افزایش دانش سیاسی، قدرت تحلیل و پختگی سیاسی</a:t>
            </a:r>
          </a:p>
          <a:p>
            <a:pPr algn="just" rtl="1">
              <a:lnSpc>
                <a:spcPct val="150000"/>
              </a:lnSpc>
            </a:pPr>
            <a:r>
              <a:rPr lang="fa-IR" sz="3200" dirty="0" smtClean="0">
                <a:cs typeface="B Titr" pitchFamily="2" charset="-78"/>
              </a:rPr>
              <a:t>2. جهت دهی افکار عمومی و تبدیل شدن به مطالبه عمومی</a:t>
            </a:r>
          </a:p>
          <a:p>
            <a:pPr algn="just" rtl="1">
              <a:lnSpc>
                <a:spcPct val="150000"/>
              </a:lnSpc>
            </a:pPr>
            <a:r>
              <a:rPr lang="fa-IR" sz="3200" dirty="0" smtClean="0">
                <a:cs typeface="B Titr" pitchFamily="2" charset="-78"/>
              </a:rPr>
              <a:t>3. تغییر مشی دولتمردان</a:t>
            </a:r>
            <a:endParaRPr lang="en-US" sz="3200" dirty="0">
              <a:cs typeface="B Titr" pitchFamily="2" charset="-78"/>
            </a:endParaRPr>
          </a:p>
        </p:txBody>
      </p:sp>
    </p:spTree>
    <p:extLst>
      <p:ext uri="{BB962C8B-B14F-4D97-AF65-F5344CB8AC3E}">
        <p14:creationId xmlns:p14="http://schemas.microsoft.com/office/powerpoint/2010/main" val="3287118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50000"/>
              </a:lnSpc>
              <a:buFontTx/>
              <a:buNone/>
            </a:pPr>
            <a:r>
              <a:rPr lang="fa-IR" sz="4400" dirty="0" smtClean="0">
                <a:solidFill>
                  <a:srgbClr val="FFFF00"/>
                </a:solidFill>
                <a:cs typeface="B Titr" pitchFamily="2" charset="-78"/>
              </a:rPr>
              <a:t>اصول تعامل رهبری با دولتها</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609600" y="1600200"/>
            <a:ext cx="8153400" cy="4800600"/>
          </a:xfrm>
        </p:spPr>
        <p:txBody>
          <a:bodyPr>
            <a:noAutofit/>
          </a:bodyPr>
          <a:lstStyle/>
          <a:p>
            <a:pPr marL="0" indent="0" algn="r" rtl="1">
              <a:lnSpc>
                <a:spcPct val="160000"/>
              </a:lnSpc>
              <a:buFontTx/>
              <a:buNone/>
            </a:pPr>
            <a:r>
              <a:rPr lang="fa-IR" sz="3600" dirty="0" smtClean="0">
                <a:cs typeface="B Titr" pitchFamily="2" charset="-78"/>
              </a:rPr>
              <a:t>1.حمایت از دولت ها</a:t>
            </a:r>
          </a:p>
          <a:p>
            <a:pPr marL="0" indent="0" algn="r" rtl="1">
              <a:lnSpc>
                <a:spcPct val="160000"/>
              </a:lnSpc>
              <a:buFontTx/>
              <a:buNone/>
            </a:pPr>
            <a:r>
              <a:rPr lang="fa-IR" sz="3600" dirty="0">
                <a:cs typeface="B Titr" pitchFamily="2" charset="-78"/>
              </a:rPr>
              <a:t>2</a:t>
            </a:r>
            <a:r>
              <a:rPr lang="fa-IR" sz="3600" dirty="0" smtClean="0">
                <a:cs typeface="B Titr" pitchFamily="2" charset="-78"/>
              </a:rPr>
              <a:t>. اعطای فرصت برای تحقق ایده ها و سیاست ها</a:t>
            </a:r>
          </a:p>
          <a:p>
            <a:pPr marL="0" indent="0" algn="r" rtl="1">
              <a:lnSpc>
                <a:spcPct val="160000"/>
              </a:lnSpc>
              <a:buFontTx/>
              <a:buNone/>
            </a:pPr>
            <a:r>
              <a:rPr lang="fa-IR" sz="3600" dirty="0" smtClean="0">
                <a:cs typeface="B Titr" pitchFamily="2" charset="-78"/>
              </a:rPr>
              <a:t>3. نقد سیاست های</a:t>
            </a:r>
            <a:r>
              <a:rPr lang="fa-IR" sz="3600" baseline="0" dirty="0" smtClean="0">
                <a:cs typeface="B Titr" pitchFamily="2" charset="-78"/>
              </a:rPr>
              <a:t> اشتباه</a:t>
            </a:r>
            <a:endParaRPr lang="fa-IR" sz="3600" dirty="0" smtClean="0">
              <a:cs typeface="B Titr" pitchFamily="2" charset="-78"/>
            </a:endParaRPr>
          </a:p>
          <a:p>
            <a:pPr marL="0" indent="0" algn="r" rtl="1">
              <a:lnSpc>
                <a:spcPct val="160000"/>
              </a:lnSpc>
              <a:buFontTx/>
              <a:buNone/>
            </a:pPr>
            <a:r>
              <a:rPr lang="fa-IR" sz="3600" dirty="0" smtClean="0">
                <a:cs typeface="B Titr" pitchFamily="2" charset="-78"/>
              </a:rPr>
              <a:t>4. جلوگیری از خطاها</a:t>
            </a:r>
            <a:endParaRPr lang="en-US" sz="3600" dirty="0">
              <a:cs typeface="B Titr" pitchFamily="2" charset="-78"/>
            </a:endParaRPr>
          </a:p>
        </p:txBody>
      </p:sp>
    </p:spTree>
    <p:extLst>
      <p:ext uri="{BB962C8B-B14F-4D97-AF65-F5344CB8AC3E}">
        <p14:creationId xmlns:p14="http://schemas.microsoft.com/office/powerpoint/2010/main" val="4224560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400" dirty="0" smtClean="0">
                <a:solidFill>
                  <a:srgbClr val="FFFF00"/>
                </a:solidFill>
                <a:cs typeface="B Titr" pitchFamily="2" charset="-78"/>
              </a:rPr>
              <a:t>1. حمایت از دولت ها</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152400" y="1600200"/>
            <a:ext cx="8763000" cy="4800600"/>
          </a:xfrm>
        </p:spPr>
        <p:txBody>
          <a:bodyPr>
            <a:noAutofit/>
          </a:bodyPr>
          <a:lstStyle/>
          <a:p>
            <a:pPr marL="0" indent="0" algn="just" rtl="1">
              <a:lnSpc>
                <a:spcPct val="200000"/>
              </a:lnSpc>
              <a:buNone/>
            </a:pPr>
            <a:r>
              <a:rPr lang="ar-SA" sz="3200" b="1" dirty="0">
                <a:cs typeface="B Titr" pitchFamily="2" charset="-78"/>
              </a:rPr>
              <a:t>بنده اصرار دارم بر حمايت از مسئولانى كه اجراى كار برعهده‌شان است، از همه‌ى دولتها بنده حمايت ميكنم، از مسئولان - مسئولان داخلى، </a:t>
            </a:r>
            <a:r>
              <a:rPr lang="ar-SA" sz="3200" b="1" u="sng" dirty="0">
                <a:solidFill>
                  <a:srgbClr val="FFFF00"/>
                </a:solidFill>
                <a:cs typeface="B Titr" pitchFamily="2" charset="-78"/>
              </a:rPr>
              <a:t>مسئولان خارجى </a:t>
            </a:r>
            <a:r>
              <a:rPr lang="ar-SA" sz="3200" b="1" dirty="0">
                <a:cs typeface="B Titr" pitchFamily="2" charset="-78"/>
              </a:rPr>
              <a:t>- حمايت ميكنم و وظيفه‌ى ما است ... لذا اينها به كمك احتياج دارند، من هم كمكشان ميكنم، حمايتشان </a:t>
            </a:r>
            <a:r>
              <a:rPr lang="ar-SA" sz="3200" b="1" dirty="0" smtClean="0">
                <a:cs typeface="B Titr" pitchFamily="2" charset="-78"/>
              </a:rPr>
              <a:t>ميكنم</a:t>
            </a:r>
            <a:r>
              <a:rPr lang="fa-IR" sz="3200" b="1" dirty="0" smtClean="0">
                <a:cs typeface="B Titr" pitchFamily="2" charset="-78"/>
              </a:rPr>
              <a:t>         29 آبان 1392</a:t>
            </a:r>
            <a:endParaRPr lang="en-US" sz="3200" dirty="0">
              <a:cs typeface="B Titr" pitchFamily="2" charset="-78"/>
            </a:endParaRPr>
          </a:p>
        </p:txBody>
      </p:sp>
    </p:spTree>
    <p:extLst>
      <p:ext uri="{BB962C8B-B14F-4D97-AF65-F5344CB8AC3E}">
        <p14:creationId xmlns:p14="http://schemas.microsoft.com/office/powerpoint/2010/main" val="3396685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50000"/>
              </a:lnSpc>
              <a:buFontTx/>
              <a:buNone/>
            </a:pPr>
            <a:r>
              <a:rPr lang="fa-IR" sz="4400" dirty="0" smtClean="0">
                <a:solidFill>
                  <a:srgbClr val="FFFF00"/>
                </a:solidFill>
                <a:cs typeface="B Titr" pitchFamily="2" charset="-78"/>
              </a:rPr>
              <a:t>1. حمایت از دولت ها</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304800" y="1600200"/>
            <a:ext cx="8229600" cy="4114800"/>
          </a:xfrm>
        </p:spPr>
        <p:txBody>
          <a:bodyPr>
            <a:normAutofit fontScale="92500"/>
          </a:bodyPr>
          <a:lstStyle/>
          <a:p>
            <a:pPr marL="0" indent="0" algn="r" rtl="1">
              <a:lnSpc>
                <a:spcPct val="200000"/>
              </a:lnSpc>
              <a:buFontTx/>
              <a:buNone/>
            </a:pPr>
            <a:r>
              <a:rPr lang="fa-IR" sz="3900" dirty="0" smtClean="0">
                <a:cs typeface="B Titr" pitchFamily="2" charset="-78"/>
              </a:rPr>
              <a:t>1. </a:t>
            </a:r>
            <a:r>
              <a:rPr lang="fa-IR" sz="3600" dirty="0" smtClean="0">
                <a:cs typeface="B Titr" pitchFamily="2" charset="-78"/>
              </a:rPr>
              <a:t>وظیفه ذاتی رهبری</a:t>
            </a:r>
          </a:p>
          <a:p>
            <a:pPr marL="0" indent="0" algn="r" rtl="1">
              <a:lnSpc>
                <a:spcPct val="200000"/>
              </a:lnSpc>
              <a:buFontTx/>
              <a:buNone/>
            </a:pPr>
            <a:r>
              <a:rPr lang="fa-IR" sz="3600" dirty="0" smtClean="0">
                <a:cs typeface="B Titr" pitchFamily="2" charset="-78"/>
              </a:rPr>
              <a:t>2. حمایت از دولت ها به معنای تایید سیاست ها نیست.</a:t>
            </a:r>
          </a:p>
          <a:p>
            <a:pPr marL="0" indent="0" algn="r" rtl="1">
              <a:lnSpc>
                <a:spcPct val="200000"/>
              </a:lnSpc>
              <a:buFontTx/>
              <a:buNone/>
            </a:pPr>
            <a:r>
              <a:rPr lang="fa-IR" sz="3600" dirty="0" smtClean="0">
                <a:cs typeface="B Titr" pitchFamily="2" charset="-78"/>
              </a:rPr>
              <a:t>3. حمایت از اشخاص به معنای تایید برنامه ها نیست.</a:t>
            </a:r>
            <a:endParaRPr lang="en-US" sz="3600" dirty="0">
              <a:cs typeface="B Titr" pitchFamily="2" charset="-78"/>
            </a:endParaRPr>
          </a:p>
        </p:txBody>
      </p:sp>
    </p:spTree>
    <p:extLst>
      <p:ext uri="{BB962C8B-B14F-4D97-AF65-F5344CB8AC3E}">
        <p14:creationId xmlns:p14="http://schemas.microsoft.com/office/powerpoint/2010/main" val="579386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1143000"/>
          </a:xfrm>
        </p:spPr>
        <p:txBody>
          <a:bodyPr/>
          <a:lstStyle/>
          <a:p>
            <a:pPr algn="ctr">
              <a:lnSpc>
                <a:spcPct val="150000"/>
              </a:lnSpc>
              <a:buFontTx/>
              <a:buNone/>
            </a:pPr>
            <a:r>
              <a:rPr lang="fa-IR" sz="4400" dirty="0" smtClean="0">
                <a:solidFill>
                  <a:srgbClr val="FFFF00"/>
                </a:solidFill>
                <a:cs typeface="B Titr" pitchFamily="2" charset="-78"/>
              </a:rPr>
              <a:t>2. اعطای فرصت برای تحقق سیاست ها</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304800" y="1600200"/>
            <a:ext cx="8686800" cy="4876800"/>
          </a:xfrm>
        </p:spPr>
        <p:txBody>
          <a:bodyPr>
            <a:normAutofit/>
          </a:bodyPr>
          <a:lstStyle/>
          <a:p>
            <a:pPr marL="0" indent="0" algn="just" rtl="1">
              <a:lnSpc>
                <a:spcPct val="150000"/>
              </a:lnSpc>
              <a:buNone/>
            </a:pPr>
            <a:r>
              <a:rPr lang="fa-IR" sz="3200" b="1" dirty="0">
                <a:cs typeface="B Titr" pitchFamily="2" charset="-78"/>
              </a:rPr>
              <a:t>بعضي از مسئولين و دولتمردان - دولتمردان آن دولت، بعد هم دولتمردان اين دولت - فكر ميكنند در قضيه‌ي هسته‌اي ما با آمريكايي‌ها مذاكره كنيم [تا] موضوع حل بشود؛</a:t>
            </a:r>
            <a:r>
              <a:rPr lang="fa-IR" sz="3200" dirty="0">
                <a:cs typeface="B Titr" pitchFamily="2" charset="-78"/>
              </a:rPr>
              <a:t> گفتيم خيلي خب، </a:t>
            </a:r>
            <a:r>
              <a:rPr lang="fa-IR" sz="3200" b="1" u="sng" dirty="0">
                <a:solidFill>
                  <a:srgbClr val="FFFF00"/>
                </a:solidFill>
                <a:cs typeface="B Titr" pitchFamily="2" charset="-78"/>
              </a:rPr>
              <a:t>اصرار داريد شما</a:t>
            </a:r>
            <a:r>
              <a:rPr lang="fa-IR" sz="3200" dirty="0">
                <a:cs typeface="B Titr" pitchFamily="2" charset="-78"/>
              </a:rPr>
              <a:t>، در اين موضوعِ بالخصوص برويد مذاكره </a:t>
            </a:r>
            <a:r>
              <a:rPr lang="fa-IR" sz="3200" dirty="0" smtClean="0">
                <a:cs typeface="B Titr" pitchFamily="2" charset="-78"/>
              </a:rPr>
              <a:t>كنيد. </a:t>
            </a:r>
          </a:p>
          <a:p>
            <a:pPr marL="0" indent="0" rtl="1">
              <a:lnSpc>
                <a:spcPct val="150000"/>
              </a:lnSpc>
              <a:buNone/>
            </a:pPr>
            <a:r>
              <a:rPr lang="fa-IR" sz="3200" dirty="0" smtClean="0">
                <a:cs typeface="B Titr" pitchFamily="2" charset="-78"/>
              </a:rPr>
              <a:t>دیدار با مردم آذربایجان 28 بهمن 92</a:t>
            </a:r>
            <a:endParaRPr lang="en-US" sz="3200" dirty="0">
              <a:cs typeface="B Titr" pitchFamily="2" charset="-78"/>
            </a:endParaRPr>
          </a:p>
        </p:txBody>
      </p:sp>
    </p:spTree>
    <p:extLst>
      <p:ext uri="{BB962C8B-B14F-4D97-AF65-F5344CB8AC3E}">
        <p14:creationId xmlns:p14="http://schemas.microsoft.com/office/powerpoint/2010/main" val="3726704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50000"/>
              </a:lnSpc>
              <a:buFontTx/>
              <a:buNone/>
            </a:pPr>
            <a:r>
              <a:rPr lang="fa-IR" sz="4400" dirty="0" smtClean="0">
                <a:solidFill>
                  <a:srgbClr val="FFFF00"/>
                </a:solidFill>
                <a:cs typeface="B Titr" pitchFamily="2" charset="-78"/>
              </a:rPr>
              <a:t>3. نقد سیاست های اشتباه </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228600" y="1219200"/>
            <a:ext cx="8305800" cy="5638800"/>
          </a:xfrm>
        </p:spPr>
        <p:txBody>
          <a:bodyPr>
            <a:noAutofit/>
          </a:bodyPr>
          <a:lstStyle/>
          <a:p>
            <a:pPr algn="just" rtl="1">
              <a:lnSpc>
                <a:spcPct val="150000"/>
              </a:lnSpc>
            </a:pPr>
            <a:r>
              <a:rPr lang="ar-SA" sz="2800" b="1" dirty="0">
                <a:cs typeface="B Titr" pitchFamily="2" charset="-78"/>
              </a:rPr>
              <a:t>منتها گفتم من اعتماد ندارم، خوشبین نیستم به مذاکره، لکن میخواهند مذاکره کنند، بکنند؛ ما هم به اذن‌الله ضرری نمیکنیم</a:t>
            </a:r>
            <a:r>
              <a:rPr lang="en-US" sz="2800" dirty="0" smtClean="0">
                <a:cs typeface="B Titr" pitchFamily="2" charset="-78"/>
              </a:rPr>
              <a:t>.</a:t>
            </a:r>
            <a:r>
              <a:rPr lang="fa-IR" sz="2800" dirty="0" smtClean="0">
                <a:cs typeface="B Titr" pitchFamily="2" charset="-78"/>
              </a:rPr>
              <a:t>                                                               13 آبان 1392</a:t>
            </a:r>
          </a:p>
          <a:p>
            <a:pPr algn="just" rtl="1">
              <a:lnSpc>
                <a:spcPct val="150000"/>
              </a:lnSpc>
            </a:pPr>
            <a:r>
              <a:rPr lang="fa-IR" sz="2800" dirty="0" smtClean="0">
                <a:cs typeface="B Titr" pitchFamily="2" charset="-78"/>
              </a:rPr>
              <a:t>گفتيم </a:t>
            </a:r>
            <a:r>
              <a:rPr lang="fa-IR" sz="2800" dirty="0">
                <a:cs typeface="B Titr" pitchFamily="2" charset="-78"/>
              </a:rPr>
              <a:t>خيلي خب، اصرار داريد شما، در اين موضوعِ بالخصوص برويد مذاكره كنيد؛ ولي در همان سخنراني اوّل امسال گفتم من خوشبين نيستم؛ مخالفتي نميكنم امّا خوشبين نيستم</a:t>
            </a:r>
            <a:r>
              <a:rPr lang="fa-IR" sz="2800" dirty="0" smtClean="0">
                <a:cs typeface="B Titr" pitchFamily="2" charset="-78"/>
              </a:rPr>
              <a:t>.</a:t>
            </a:r>
          </a:p>
          <a:p>
            <a:pPr rtl="1">
              <a:lnSpc>
                <a:spcPct val="150000"/>
              </a:lnSpc>
            </a:pPr>
            <a:r>
              <a:rPr lang="fa-IR" sz="2800" dirty="0">
                <a:cs typeface="B Titr" pitchFamily="2" charset="-78"/>
              </a:rPr>
              <a:t>دیدار با مردم آذربایجان 28 بهمن 1392</a:t>
            </a:r>
            <a:endParaRPr lang="en-US" sz="2800" dirty="0">
              <a:cs typeface="B Titr" pitchFamily="2" charset="-78"/>
            </a:endParaRPr>
          </a:p>
          <a:p>
            <a:pPr algn="just" rtl="1">
              <a:lnSpc>
                <a:spcPct val="150000"/>
              </a:lnSpc>
            </a:pPr>
            <a:endParaRPr lang="fa-IR" sz="2800" dirty="0" smtClean="0">
              <a:cs typeface="B Titr" pitchFamily="2" charset="-78"/>
            </a:endParaRPr>
          </a:p>
        </p:txBody>
      </p:sp>
    </p:spTree>
    <p:extLst>
      <p:ext uri="{BB962C8B-B14F-4D97-AF65-F5344CB8AC3E}">
        <p14:creationId xmlns:p14="http://schemas.microsoft.com/office/powerpoint/2010/main" val="71017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lnSpc>
                <a:spcPct val="150000"/>
              </a:lnSpc>
              <a:buFontTx/>
              <a:buNone/>
            </a:pPr>
            <a:endParaRPr lang="en-US" sz="3600" dirty="0">
              <a:cs typeface="B Titr" pitchFamily="2" charset="-78"/>
            </a:endParaRPr>
          </a:p>
        </p:txBody>
      </p:sp>
      <p:sp>
        <p:nvSpPr>
          <p:cNvPr id="3" name="Content Placeholder 2"/>
          <p:cNvSpPr>
            <a:spLocks noGrp="1"/>
          </p:cNvSpPr>
          <p:nvPr>
            <p:ph sz="quarter" idx="13"/>
          </p:nvPr>
        </p:nvSpPr>
        <p:spPr>
          <a:xfrm>
            <a:off x="609600" y="2438400"/>
            <a:ext cx="7924800" cy="4114800"/>
          </a:xfrm>
        </p:spPr>
        <p:txBody>
          <a:bodyPr>
            <a:normAutofit/>
          </a:bodyPr>
          <a:lstStyle/>
          <a:p>
            <a:pPr marL="0" indent="0" algn="ctr" rtl="1">
              <a:lnSpc>
                <a:spcPct val="150000"/>
              </a:lnSpc>
              <a:buFontTx/>
              <a:buNone/>
            </a:pPr>
            <a:r>
              <a:rPr lang="fa-IR" sz="5400" dirty="0" smtClean="0">
                <a:solidFill>
                  <a:srgbClr val="00FF00"/>
                </a:solidFill>
                <a:cs typeface="B Titr" pitchFamily="2" charset="-78"/>
              </a:rPr>
              <a:t>حمد و ستایش الهی</a:t>
            </a:r>
            <a:endParaRPr lang="en-US" sz="5400" dirty="0">
              <a:solidFill>
                <a:srgbClr val="00FF00"/>
              </a:solidFill>
              <a:cs typeface="B Titr" pitchFamily="2" charset="-78"/>
            </a:endParaRPr>
          </a:p>
        </p:txBody>
      </p:sp>
    </p:spTree>
    <p:extLst>
      <p:ext uri="{BB962C8B-B14F-4D97-AF65-F5344CB8AC3E}">
        <p14:creationId xmlns:p14="http://schemas.microsoft.com/office/powerpoint/2010/main" val="29448776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400" dirty="0">
                <a:solidFill>
                  <a:srgbClr val="FFFF00"/>
                </a:solidFill>
                <a:cs typeface="B Titr" pitchFamily="2" charset="-78"/>
              </a:rPr>
              <a:t>3. نقد سیاست های اشتباه </a:t>
            </a:r>
            <a:endParaRPr lang="en-US" sz="4000" dirty="0"/>
          </a:p>
        </p:txBody>
      </p:sp>
      <p:sp>
        <p:nvSpPr>
          <p:cNvPr id="3" name="Content Placeholder 2"/>
          <p:cNvSpPr>
            <a:spLocks noGrp="1"/>
          </p:cNvSpPr>
          <p:nvPr>
            <p:ph sz="quarter" idx="13"/>
          </p:nvPr>
        </p:nvSpPr>
        <p:spPr>
          <a:xfrm>
            <a:off x="80210" y="1371600"/>
            <a:ext cx="9051758" cy="5029200"/>
          </a:xfrm>
        </p:spPr>
        <p:txBody>
          <a:bodyPr>
            <a:noAutofit/>
          </a:bodyPr>
          <a:lstStyle/>
          <a:p>
            <a:pPr algn="just" rtl="1">
              <a:lnSpc>
                <a:spcPct val="150000"/>
              </a:lnSpc>
            </a:pPr>
            <a:r>
              <a:rPr lang="fa-IR" sz="2000" dirty="0">
                <a:cs typeface="B Titr" pitchFamily="2" charset="-78"/>
              </a:rPr>
              <a:t>من به شما عرض بکنم کاری که وزارت‌خارجه‌ی ما و مسئولین دولتی ما شروع کردند، ادامه پیدا خواهد کرد؛ ایران آنچه را قرار گذاشته است و عهد کرده است نقض نخواهد کرد. البته مسئولین تلاش خودشان را بکنند، کار خودشان را بکنند، اما آمریکایی‌ها با انقلاب اسلامی </a:t>
            </a:r>
            <a:r>
              <a:rPr lang="fa-IR" sz="2000" dirty="0" smtClean="0">
                <a:cs typeface="B Titr" pitchFamily="2" charset="-78"/>
              </a:rPr>
              <a:t>دشمنند ... علاج </a:t>
            </a:r>
            <a:r>
              <a:rPr lang="fa-IR" sz="2000" dirty="0">
                <a:cs typeface="B Titr" pitchFamily="2" charset="-78"/>
              </a:rPr>
              <a:t>مقابله‌ی با این دشمنی هم فقط یک‌چیز است و آن، تکیه‌ی به اقتدار ملی و به توان داخلی ملی و مستحکم کردن هرچه بیشتر ساخت درونىِ کشور [است]. اگر چنانچه ما بر روی توان خودمان تکیه کنیم، استقامت آنها در هم خواهد شکست؛ این را بدانند. </a:t>
            </a:r>
            <a:r>
              <a:rPr lang="fa-IR" sz="2400" u="sng" dirty="0">
                <a:solidFill>
                  <a:srgbClr val="FFFF00"/>
                </a:solidFill>
                <a:cs typeface="B Titr" pitchFamily="2" charset="-78"/>
              </a:rPr>
              <a:t>تا وقتی که ما چشممان به دست دیگران باشد، دنبال این باشیم که کدام مقدار از تحریمها کم شد، کدام مقدار چنین شد، فلان حرف را فلان مسئول آمریکایی گفت یا نگفت - تا وقتی دنبال این حرفها باشیم - به جایی نمیرسیم. </a:t>
            </a:r>
          </a:p>
          <a:p>
            <a:pPr rtl="1">
              <a:lnSpc>
                <a:spcPct val="150000"/>
              </a:lnSpc>
            </a:pPr>
            <a:r>
              <a:rPr lang="fa-IR" sz="2000" dirty="0">
                <a:cs typeface="B Titr" pitchFamily="2" charset="-78"/>
              </a:rPr>
              <a:t>دیدار با مردم آذربایجان 28 بهمن 1392</a:t>
            </a:r>
            <a:endParaRPr lang="en-US" sz="2000" dirty="0">
              <a:cs typeface="B Titr" pitchFamily="2" charset="-78"/>
            </a:endParaRPr>
          </a:p>
          <a:p>
            <a:pPr algn="just" rtl="1">
              <a:lnSpc>
                <a:spcPct val="150000"/>
              </a:lnSpc>
            </a:pPr>
            <a:endParaRPr lang="en-US" sz="2000" dirty="0">
              <a:cs typeface="B Titr" pitchFamily="2" charset="-78"/>
            </a:endParaRPr>
          </a:p>
        </p:txBody>
      </p:sp>
    </p:spTree>
    <p:extLst>
      <p:ext uri="{BB962C8B-B14F-4D97-AF65-F5344CB8AC3E}">
        <p14:creationId xmlns:p14="http://schemas.microsoft.com/office/powerpoint/2010/main" val="2856139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400" dirty="0" smtClean="0">
                <a:solidFill>
                  <a:srgbClr val="FFFF00"/>
                </a:solidFill>
                <a:cs typeface="B Titr" pitchFamily="2" charset="-78"/>
              </a:rPr>
              <a:t>3. نقد سیاست های اشتباه</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36095" y="1371600"/>
            <a:ext cx="8915400" cy="5105400"/>
          </a:xfrm>
        </p:spPr>
        <p:txBody>
          <a:bodyPr>
            <a:noAutofit/>
          </a:bodyPr>
          <a:lstStyle/>
          <a:p>
            <a:pPr marL="0" indent="0" algn="just" rtl="1">
              <a:lnSpc>
                <a:spcPct val="150000"/>
              </a:lnSpc>
              <a:buNone/>
            </a:pPr>
            <a:r>
              <a:rPr lang="fa-IR" sz="2400" b="1" dirty="0" smtClean="0">
                <a:solidFill>
                  <a:srgbClr val="FFFF00"/>
                </a:solidFill>
                <a:cs typeface="B Titr" pitchFamily="2" charset="-78"/>
              </a:rPr>
              <a:t>دیدار با سفرا 22 مرداد 1393</a:t>
            </a:r>
          </a:p>
          <a:p>
            <a:pPr marL="0" indent="0" algn="just" rtl="1">
              <a:lnSpc>
                <a:spcPct val="150000"/>
              </a:lnSpc>
              <a:buNone/>
            </a:pPr>
            <a:r>
              <a:rPr lang="fa-IR" sz="2400" b="1" u="sng" dirty="0" smtClean="0">
                <a:solidFill>
                  <a:srgbClr val="FFFF00"/>
                </a:solidFill>
                <a:cs typeface="B Titr" pitchFamily="2" charset="-78"/>
              </a:rPr>
              <a:t>عده‌اي</a:t>
            </a:r>
            <a:r>
              <a:rPr lang="fa-IR" sz="2400" b="1" dirty="0" smtClean="0">
                <a:cs typeface="B Titr" pitchFamily="2" charset="-78"/>
              </a:rPr>
              <a:t> </a:t>
            </a:r>
            <a:r>
              <a:rPr lang="fa-IR" sz="2400" b="1" dirty="0">
                <a:cs typeface="B Titr" pitchFamily="2" charset="-78"/>
              </a:rPr>
              <a:t>اينجور وانمود مي‌کردند که اگر با آمريکايي‌ها دور ميز مذاکره بنشينيم بسياري از مشکلات حل مي‌شود</a:t>
            </a:r>
            <a:r>
              <a:rPr lang="fa-IR" sz="2400" dirty="0">
                <a:cs typeface="B Titr" pitchFamily="2" charset="-78"/>
              </a:rPr>
              <a:t>، </a:t>
            </a:r>
            <a:r>
              <a:rPr lang="fa-IR" sz="2400" b="1" dirty="0">
                <a:cs typeface="B Titr" pitchFamily="2" charset="-78"/>
              </a:rPr>
              <a:t>البته ما مي‌دانستيم اينجور نيست</a:t>
            </a:r>
            <a:r>
              <a:rPr lang="fa-IR" sz="2400" dirty="0">
                <a:cs typeface="B Titr" pitchFamily="2" charset="-78"/>
              </a:rPr>
              <a:t> </a:t>
            </a:r>
            <a:r>
              <a:rPr lang="fa-IR" sz="2400" b="1" dirty="0">
                <a:cs typeface="B Titr" pitchFamily="2" charset="-78"/>
              </a:rPr>
              <a:t>اما قضاياي يک سال اخير براي چندمين بار اين واقعيت را اثبات کرد</a:t>
            </a:r>
            <a:r>
              <a:rPr lang="fa-IR" sz="2400" dirty="0">
                <a:cs typeface="B Titr" pitchFamily="2" charset="-78"/>
              </a:rPr>
              <a:t>.</a:t>
            </a:r>
            <a:endParaRPr lang="en-US" sz="2400" dirty="0">
              <a:cs typeface="B Titr" pitchFamily="2" charset="-78"/>
            </a:endParaRPr>
          </a:p>
          <a:p>
            <a:pPr marL="0" indent="0" algn="just" rtl="1">
              <a:lnSpc>
                <a:spcPct val="150000"/>
              </a:lnSpc>
              <a:buNone/>
            </a:pPr>
            <a:r>
              <a:rPr lang="fa-IR" sz="2400" b="1" dirty="0" smtClean="0">
                <a:cs typeface="B Titr" pitchFamily="2" charset="-78"/>
              </a:rPr>
              <a:t>از </a:t>
            </a:r>
            <a:r>
              <a:rPr lang="fa-IR" sz="2400" b="1" dirty="0">
                <a:cs typeface="B Titr" pitchFamily="2" charset="-78"/>
              </a:rPr>
              <a:t>اين ارتباطات نه تنها فايده‌اي عايد نشد بلکه لحن آمريکايي‌ها تندتر و اهانت‌آميزتر شد و توقعات طلبکارانه‌ي بيشتري را در جلسات مذاکرات و در تريبون‌هاي عمومي بيان کردند</a:t>
            </a:r>
            <a:r>
              <a:rPr lang="fa-IR" sz="2400" dirty="0" smtClean="0">
                <a:cs typeface="B Titr" pitchFamily="2" charset="-78"/>
              </a:rPr>
              <a:t>.</a:t>
            </a:r>
          </a:p>
          <a:p>
            <a:pPr marL="0" indent="0" algn="just" rtl="1">
              <a:lnSpc>
                <a:spcPct val="150000"/>
              </a:lnSpc>
              <a:buNone/>
            </a:pPr>
            <a:r>
              <a:rPr lang="fa-IR" sz="2400" b="1" dirty="0">
                <a:cs typeface="B Titr" pitchFamily="2" charset="-78"/>
              </a:rPr>
              <a:t>در مجموع معلوم شد </a:t>
            </a:r>
            <a:r>
              <a:rPr lang="fa-IR" sz="2800" b="1" dirty="0">
                <a:solidFill>
                  <a:srgbClr val="FFFF00"/>
                </a:solidFill>
                <a:cs typeface="B Titr" pitchFamily="2" charset="-78"/>
              </a:rPr>
              <a:t>مذاکره برخلاف تصورات برخي‌ها، به هيچ چيز کمک نمي‌کند.</a:t>
            </a:r>
            <a:endParaRPr lang="en-US" sz="2400" dirty="0">
              <a:solidFill>
                <a:srgbClr val="FFFF00"/>
              </a:solidFill>
              <a:cs typeface="B Titr" pitchFamily="2" charset="-78"/>
            </a:endParaRPr>
          </a:p>
          <a:p>
            <a:pPr marL="0" indent="0" algn="just" rtl="1">
              <a:lnSpc>
                <a:spcPct val="150000"/>
              </a:lnSpc>
              <a:buNone/>
            </a:pPr>
            <a:endParaRPr lang="en-US" sz="2400" dirty="0">
              <a:cs typeface="B Titr" pitchFamily="2" charset="-78"/>
            </a:endParaRPr>
          </a:p>
        </p:txBody>
      </p:sp>
    </p:spTree>
    <p:extLst>
      <p:ext uri="{BB962C8B-B14F-4D97-AF65-F5344CB8AC3E}">
        <p14:creationId xmlns:p14="http://schemas.microsoft.com/office/powerpoint/2010/main" val="2680853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400" dirty="0">
                <a:solidFill>
                  <a:srgbClr val="FFFF00"/>
                </a:solidFill>
                <a:cs typeface="B Titr" pitchFamily="2" charset="-78"/>
              </a:rPr>
              <a:t>3. نقد سیاست های اشتباه</a:t>
            </a:r>
            <a:endParaRPr lang="en-US" sz="4400" dirty="0"/>
          </a:p>
        </p:txBody>
      </p:sp>
      <p:sp>
        <p:nvSpPr>
          <p:cNvPr id="3" name="Content Placeholder 2"/>
          <p:cNvSpPr>
            <a:spLocks noGrp="1"/>
          </p:cNvSpPr>
          <p:nvPr>
            <p:ph sz="quarter" idx="13"/>
          </p:nvPr>
        </p:nvSpPr>
        <p:spPr>
          <a:xfrm>
            <a:off x="152400" y="1600200"/>
            <a:ext cx="8763000" cy="4876800"/>
          </a:xfrm>
        </p:spPr>
        <p:txBody>
          <a:bodyPr>
            <a:noAutofit/>
          </a:bodyPr>
          <a:lstStyle/>
          <a:p>
            <a:pPr marL="0" indent="0" algn="just" rtl="1">
              <a:lnSpc>
                <a:spcPct val="150000"/>
              </a:lnSpc>
              <a:buNone/>
            </a:pPr>
            <a:r>
              <a:rPr lang="fa-IR" sz="2800" b="1" dirty="0">
                <a:cs typeface="B Titr" pitchFamily="2" charset="-78"/>
              </a:rPr>
              <a:t>اما اين، يک تجربه‌ي ذيقيمت ديگر براي همه بود که متوجه شويم نشست و برخاست و حرف زدن با آمريکايي ها، مطلقاً تأثيري در کم کردن دشمني آنها ندارد و بدون فايده است</a:t>
            </a:r>
            <a:r>
              <a:rPr lang="fa-IR" sz="2800" b="1" dirty="0" smtClean="0">
                <a:cs typeface="B Titr" pitchFamily="2" charset="-78"/>
              </a:rPr>
              <a:t>.</a:t>
            </a:r>
          </a:p>
          <a:p>
            <a:pPr marL="0" indent="0" algn="just" rtl="1">
              <a:lnSpc>
                <a:spcPct val="150000"/>
              </a:lnSpc>
              <a:buNone/>
            </a:pPr>
            <a:r>
              <a:rPr lang="fa-IR" sz="2800" b="1" dirty="0">
                <a:cs typeface="B Titr" pitchFamily="2" charset="-78"/>
              </a:rPr>
              <a:t>آمريکايي‌ها نه تنها دشمني‌ها را کم نکردند </a:t>
            </a:r>
            <a:r>
              <a:rPr lang="fa-IR" sz="2800" b="1" u="sng" dirty="0">
                <a:solidFill>
                  <a:srgbClr val="FFFF00"/>
                </a:solidFill>
                <a:cs typeface="B Titr" pitchFamily="2" charset="-78"/>
              </a:rPr>
              <a:t>بلکه تحريم ها را هم افزايش دادند</a:t>
            </a:r>
            <a:r>
              <a:rPr lang="fa-IR" sz="2800" u="sng" dirty="0">
                <a:solidFill>
                  <a:srgbClr val="FFFF00"/>
                </a:solidFill>
                <a:cs typeface="B Titr" pitchFamily="2" charset="-78"/>
              </a:rPr>
              <a:t>! </a:t>
            </a:r>
            <a:r>
              <a:rPr lang="fa-IR" sz="2800" dirty="0">
                <a:cs typeface="B Titr" pitchFamily="2" charset="-78"/>
              </a:rPr>
              <a:t>البته مي‌گويند اين تحريم‌ها، جديد نيست </a:t>
            </a:r>
            <a:r>
              <a:rPr lang="fa-IR" sz="2800" b="1" dirty="0">
                <a:cs typeface="B Titr" pitchFamily="2" charset="-78"/>
              </a:rPr>
              <a:t>اما در واقع جديد است</a:t>
            </a:r>
            <a:r>
              <a:rPr lang="fa-IR" sz="2800" dirty="0">
                <a:cs typeface="B Titr" pitchFamily="2" charset="-78"/>
              </a:rPr>
              <a:t> </a:t>
            </a:r>
            <a:r>
              <a:rPr lang="fa-IR" sz="2800" b="1" dirty="0">
                <a:cs typeface="B Titr" pitchFamily="2" charset="-78"/>
              </a:rPr>
              <a:t>و </a:t>
            </a:r>
            <a:r>
              <a:rPr lang="fa-IR" sz="2800" b="1" dirty="0">
                <a:solidFill>
                  <a:srgbClr val="FFFF00"/>
                </a:solidFill>
                <a:cs typeface="B Titr" pitchFamily="2" charset="-78"/>
              </a:rPr>
              <a:t>مذاکره در زمينه‌ي تحريم هم، فايده‌اي نداشته است.</a:t>
            </a:r>
            <a:endParaRPr lang="en-US" sz="2800" dirty="0">
              <a:solidFill>
                <a:srgbClr val="FFFF00"/>
              </a:solidFill>
              <a:cs typeface="B Titr" pitchFamily="2" charset="-78"/>
            </a:endParaRPr>
          </a:p>
          <a:p>
            <a:pPr marL="0" indent="0" algn="just" rtl="1">
              <a:lnSpc>
                <a:spcPct val="150000"/>
              </a:lnSpc>
              <a:buNone/>
            </a:pPr>
            <a:endParaRPr lang="en-US" sz="2800" dirty="0">
              <a:cs typeface="B Titr" pitchFamily="2" charset="-78"/>
            </a:endParaRPr>
          </a:p>
        </p:txBody>
      </p:sp>
    </p:spTree>
    <p:extLst>
      <p:ext uri="{BB962C8B-B14F-4D97-AF65-F5344CB8AC3E}">
        <p14:creationId xmlns:p14="http://schemas.microsoft.com/office/powerpoint/2010/main" val="3257767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400" dirty="0">
                <a:solidFill>
                  <a:srgbClr val="FFFF00"/>
                </a:solidFill>
                <a:cs typeface="B Titr" pitchFamily="2" charset="-78"/>
              </a:rPr>
              <a:t>3. نقد سیاست های اشتباه</a:t>
            </a:r>
            <a:endParaRPr lang="en-US" sz="4400" dirty="0"/>
          </a:p>
        </p:txBody>
      </p:sp>
      <p:sp>
        <p:nvSpPr>
          <p:cNvPr id="3" name="Content Placeholder 2"/>
          <p:cNvSpPr>
            <a:spLocks noGrp="1"/>
          </p:cNvSpPr>
          <p:nvPr>
            <p:ph sz="quarter" idx="13"/>
          </p:nvPr>
        </p:nvSpPr>
        <p:spPr>
          <a:xfrm>
            <a:off x="76200" y="1600200"/>
            <a:ext cx="9067800" cy="4114800"/>
          </a:xfrm>
        </p:spPr>
        <p:txBody>
          <a:bodyPr>
            <a:noAutofit/>
          </a:bodyPr>
          <a:lstStyle/>
          <a:p>
            <a:pPr marL="0" indent="0" algn="just" rtl="1">
              <a:lnSpc>
                <a:spcPct val="150000"/>
              </a:lnSpc>
              <a:buNone/>
            </a:pPr>
            <a:r>
              <a:rPr lang="ar-SA" sz="2400" b="1" dirty="0">
                <a:cs typeface="B Titr" pitchFamily="2" charset="-78"/>
              </a:rPr>
              <a:t>. از آن طرف اصرار دارم بر تثبيت حقوق ملّت ايران، از جمله مسئله ى حقوق هسته اى؛ اصرار داريم بر اينكه </a:t>
            </a:r>
            <a:r>
              <a:rPr lang="ar-SA" sz="3200" b="1" dirty="0">
                <a:solidFill>
                  <a:srgbClr val="FFFF00"/>
                </a:solidFill>
                <a:cs typeface="B Titr" pitchFamily="2" charset="-78"/>
              </a:rPr>
              <a:t>از حقوق ملّت ايران يك قدم عقب نشينى نبايد بشود. </a:t>
            </a:r>
            <a:r>
              <a:rPr lang="ar-SA" sz="2400" b="1" dirty="0">
                <a:cs typeface="B Titr" pitchFamily="2" charset="-78"/>
              </a:rPr>
              <a:t>ما البتّه در جزئيّات اين مذاكرات مداخله نميكنيم</a:t>
            </a:r>
            <a:r>
              <a:rPr lang="ar-SA" sz="2400" dirty="0" smtClean="0">
                <a:cs typeface="B Titr" pitchFamily="2" charset="-78"/>
              </a:rPr>
              <a:t>.</a:t>
            </a:r>
            <a:r>
              <a:rPr lang="fa-IR" sz="2400" dirty="0" smtClean="0">
                <a:cs typeface="B Titr" pitchFamily="2" charset="-78"/>
              </a:rPr>
              <a:t> 29 آبان 1392</a:t>
            </a:r>
            <a:endParaRPr lang="en-US" sz="2400" dirty="0">
              <a:cs typeface="B Titr" pitchFamily="2" charset="-78"/>
            </a:endParaRPr>
          </a:p>
          <a:p>
            <a:pPr marL="0" indent="0" algn="just" rtl="1">
              <a:lnSpc>
                <a:spcPct val="150000"/>
              </a:lnSpc>
              <a:buNone/>
            </a:pPr>
            <a:r>
              <a:rPr lang="ar-SA" sz="2400" b="1" dirty="0">
                <a:cs typeface="B Titr" pitchFamily="2" charset="-78"/>
              </a:rPr>
              <a:t>هدف آنها اين است که جمهورى اسلامى را در باب ظرفيت غنى‌سازى مثلاً - که يکى از مسائل است - به ده هزار سو راضى کنند</a:t>
            </a:r>
            <a:r>
              <a:rPr lang="ar-SA" sz="2400" dirty="0">
                <a:cs typeface="B Titr" pitchFamily="2" charset="-78"/>
              </a:rPr>
              <a:t>، منتها از پانصد سو و هزار سو شروع کرده‌اند، که حدود ده هزار سو مثلاً محصول حدود ده هزار سانتريفيوژ - همين قديمى‌هايى که از قبل داشتيم و داريم - است. هدف آنها اين است. </a:t>
            </a:r>
            <a:r>
              <a:rPr lang="ar-SA" sz="2800" b="1" dirty="0">
                <a:solidFill>
                  <a:srgbClr val="FFFF00"/>
                </a:solidFill>
                <a:cs typeface="B Titr" pitchFamily="2" charset="-78"/>
              </a:rPr>
              <a:t>مسئولين ما ميگويند ما به </a:t>
            </a:r>
            <a:r>
              <a:rPr lang="fa-IR" sz="2800" b="1" dirty="0">
                <a:solidFill>
                  <a:srgbClr val="FFFF00"/>
                </a:solidFill>
                <a:cs typeface="B Titr" pitchFamily="2" charset="-78"/>
              </a:rPr>
              <a:t>۱۹۰۰۰۰ </a:t>
            </a:r>
            <a:r>
              <a:rPr lang="ar-SA" sz="2800" b="1" dirty="0">
                <a:solidFill>
                  <a:srgbClr val="FFFF00"/>
                </a:solidFill>
                <a:cs typeface="B Titr" pitchFamily="2" charset="-78"/>
              </a:rPr>
              <a:t>سو احتياج داريم</a:t>
            </a:r>
            <a:r>
              <a:rPr lang="ar-SA" sz="2800" b="1" dirty="0" smtClean="0">
                <a:solidFill>
                  <a:srgbClr val="FFFF00"/>
                </a:solidFill>
                <a:cs typeface="B Titr" pitchFamily="2" charset="-78"/>
              </a:rPr>
              <a:t>.</a:t>
            </a:r>
            <a:r>
              <a:rPr lang="fa-IR" sz="2800" b="1" dirty="0" smtClean="0">
                <a:solidFill>
                  <a:srgbClr val="FFFF00"/>
                </a:solidFill>
                <a:cs typeface="B Titr" pitchFamily="2" charset="-78"/>
              </a:rPr>
              <a:t>       </a:t>
            </a:r>
            <a:r>
              <a:rPr lang="fa-IR" sz="2400" b="1" dirty="0">
                <a:cs typeface="B Titr" pitchFamily="2" charset="-78"/>
              </a:rPr>
              <a:t>15 تیر 93</a:t>
            </a:r>
            <a:endParaRPr lang="en-US" sz="2400" dirty="0">
              <a:cs typeface="B Titr" pitchFamily="2" charset="-78"/>
            </a:endParaRPr>
          </a:p>
          <a:p>
            <a:pPr algn="just" rtl="1">
              <a:lnSpc>
                <a:spcPct val="150000"/>
              </a:lnSpc>
            </a:pPr>
            <a:endParaRPr lang="en-US" sz="2400" dirty="0">
              <a:cs typeface="B Titr" pitchFamily="2" charset="-78"/>
            </a:endParaRPr>
          </a:p>
        </p:txBody>
      </p:sp>
    </p:spTree>
    <p:extLst>
      <p:ext uri="{BB962C8B-B14F-4D97-AF65-F5344CB8AC3E}">
        <p14:creationId xmlns:p14="http://schemas.microsoft.com/office/powerpoint/2010/main" val="14527702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400" dirty="0">
                <a:solidFill>
                  <a:srgbClr val="FFFF00"/>
                </a:solidFill>
                <a:cs typeface="B Titr" pitchFamily="2" charset="-78"/>
              </a:rPr>
              <a:t>3. نقد سیاست های اشتباه</a:t>
            </a:r>
            <a:endParaRPr lang="en-US" sz="4400" dirty="0"/>
          </a:p>
        </p:txBody>
      </p:sp>
      <p:sp>
        <p:nvSpPr>
          <p:cNvPr id="3" name="Content Placeholder 2"/>
          <p:cNvSpPr>
            <a:spLocks noGrp="1"/>
          </p:cNvSpPr>
          <p:nvPr>
            <p:ph sz="quarter" idx="13"/>
          </p:nvPr>
        </p:nvSpPr>
        <p:spPr>
          <a:xfrm>
            <a:off x="152400" y="1600200"/>
            <a:ext cx="8763000" cy="4114800"/>
          </a:xfrm>
        </p:spPr>
        <p:txBody>
          <a:bodyPr>
            <a:noAutofit/>
          </a:bodyPr>
          <a:lstStyle/>
          <a:p>
            <a:pPr marL="0" indent="0" algn="just" rtl="1">
              <a:lnSpc>
                <a:spcPct val="150000"/>
              </a:lnSpc>
              <a:buNone/>
            </a:pPr>
            <a:r>
              <a:rPr lang="fa-IR" sz="4000" dirty="0" smtClean="0">
                <a:cs typeface="B Titr" pitchFamily="2" charset="-78"/>
              </a:rPr>
              <a:t>19 دی 92</a:t>
            </a:r>
          </a:p>
          <a:p>
            <a:pPr marL="0" indent="0" algn="just" rtl="1">
              <a:lnSpc>
                <a:spcPct val="150000"/>
              </a:lnSpc>
              <a:buNone/>
            </a:pPr>
            <a:r>
              <a:rPr lang="ar-SA" sz="4000" b="1" dirty="0">
                <a:cs typeface="B Titr" pitchFamily="2" charset="-78"/>
              </a:rPr>
              <a:t>توصیه همیشگی من به مسئولین این است که برای رفع مشکلات </a:t>
            </a:r>
            <a:r>
              <a:rPr lang="ar-SA" sz="4000" b="1" dirty="0">
                <a:solidFill>
                  <a:srgbClr val="FFFF00"/>
                </a:solidFill>
                <a:cs typeface="B Titr" pitchFamily="2" charset="-78"/>
              </a:rPr>
              <a:t>کشور باید به نیروی درونی توجه شود و چشم به بیرون دوخته نشود.</a:t>
            </a:r>
            <a:endParaRPr lang="en-US" sz="4000" dirty="0">
              <a:solidFill>
                <a:srgbClr val="FFFF00"/>
              </a:solidFill>
              <a:cs typeface="B Titr" pitchFamily="2" charset="-78"/>
            </a:endParaRPr>
          </a:p>
          <a:p>
            <a:pPr marL="0" indent="0" algn="just" rtl="1">
              <a:lnSpc>
                <a:spcPct val="150000"/>
              </a:lnSpc>
              <a:buNone/>
            </a:pPr>
            <a:endParaRPr lang="en-US" sz="4000" dirty="0">
              <a:cs typeface="B Titr" pitchFamily="2" charset="-78"/>
            </a:endParaRPr>
          </a:p>
        </p:txBody>
      </p:sp>
    </p:spTree>
    <p:extLst>
      <p:ext uri="{BB962C8B-B14F-4D97-AF65-F5344CB8AC3E}">
        <p14:creationId xmlns:p14="http://schemas.microsoft.com/office/powerpoint/2010/main" val="7728729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50000"/>
              </a:lnSpc>
              <a:buFontTx/>
              <a:buNone/>
            </a:pPr>
            <a:r>
              <a:rPr lang="fa-IR" sz="4400" dirty="0" smtClean="0">
                <a:solidFill>
                  <a:srgbClr val="FFFF00"/>
                </a:solidFill>
                <a:cs typeface="B Titr" pitchFamily="2" charset="-78"/>
              </a:rPr>
              <a:t>4. جلوگیری از خطاها</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228600" y="1600200"/>
            <a:ext cx="8686800" cy="5105400"/>
          </a:xfrm>
        </p:spPr>
        <p:txBody>
          <a:bodyPr>
            <a:normAutofit fontScale="92500"/>
          </a:bodyPr>
          <a:lstStyle/>
          <a:p>
            <a:pPr marL="0" indent="0" algn="r" rtl="1">
              <a:lnSpc>
                <a:spcPct val="200000"/>
              </a:lnSpc>
              <a:buFontTx/>
              <a:buNone/>
            </a:pPr>
            <a:r>
              <a:rPr lang="fa-IR" sz="4000" dirty="0" smtClean="0">
                <a:cs typeface="B Titr" pitchFamily="2" charset="-78"/>
              </a:rPr>
              <a:t>در خصوص </a:t>
            </a:r>
            <a:r>
              <a:rPr lang="fa-IR" sz="4000" u="sng" dirty="0" smtClean="0">
                <a:solidFill>
                  <a:srgbClr val="FF0000"/>
                </a:solidFill>
                <a:cs typeface="B Titr" pitchFamily="2" charset="-78"/>
              </a:rPr>
              <a:t>سیاست ها و نه کارهای موردی </a:t>
            </a:r>
            <a:r>
              <a:rPr lang="fa-IR" sz="4000" dirty="0" smtClean="0">
                <a:cs typeface="B Titr" pitchFamily="2" charset="-78"/>
              </a:rPr>
              <a:t>ورود رهبری منوط  است به: </a:t>
            </a:r>
          </a:p>
          <a:p>
            <a:pPr marL="0" indent="0" algn="r" rtl="1">
              <a:lnSpc>
                <a:spcPct val="200000"/>
              </a:lnSpc>
              <a:buFontTx/>
              <a:buNone/>
            </a:pPr>
            <a:r>
              <a:rPr lang="fa-IR" sz="4000" dirty="0" smtClean="0">
                <a:cs typeface="B Titr" pitchFamily="2" charset="-78"/>
              </a:rPr>
              <a:t>1. مشخص شدن نتیجه نادرست سیاست در عمل </a:t>
            </a:r>
          </a:p>
          <a:p>
            <a:pPr marL="0" indent="0" algn="r" rtl="1">
              <a:lnSpc>
                <a:spcPct val="200000"/>
              </a:lnSpc>
              <a:buFontTx/>
              <a:buNone/>
            </a:pPr>
            <a:r>
              <a:rPr lang="fa-IR" sz="4000" dirty="0" smtClean="0">
                <a:cs typeface="B Titr" pitchFamily="2" charset="-78"/>
              </a:rPr>
              <a:t>2. آمادگی و حمایت افکار عمومی</a:t>
            </a:r>
            <a:endParaRPr lang="en-US" sz="4000" dirty="0">
              <a:cs typeface="B Titr" pitchFamily="2" charset="-78"/>
            </a:endParaRPr>
          </a:p>
        </p:txBody>
      </p:sp>
    </p:spTree>
    <p:extLst>
      <p:ext uri="{BB962C8B-B14F-4D97-AF65-F5344CB8AC3E}">
        <p14:creationId xmlns:p14="http://schemas.microsoft.com/office/powerpoint/2010/main" val="2557767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z="4400" dirty="0">
                <a:solidFill>
                  <a:srgbClr val="FFFF00"/>
                </a:solidFill>
                <a:cs typeface="B Titr" pitchFamily="2" charset="-78"/>
              </a:rPr>
              <a:t>4. جلوگیری از خطاها</a:t>
            </a:r>
            <a:endParaRPr lang="en-US" sz="4400" dirty="0"/>
          </a:p>
        </p:txBody>
      </p:sp>
      <p:sp>
        <p:nvSpPr>
          <p:cNvPr id="3" name="Content Placeholder 2"/>
          <p:cNvSpPr>
            <a:spLocks noGrp="1"/>
          </p:cNvSpPr>
          <p:nvPr>
            <p:ph sz="quarter" idx="13"/>
          </p:nvPr>
        </p:nvSpPr>
        <p:spPr>
          <a:xfrm>
            <a:off x="228600" y="1676400"/>
            <a:ext cx="8763000" cy="4876800"/>
          </a:xfrm>
        </p:spPr>
        <p:txBody>
          <a:bodyPr>
            <a:noAutofit/>
          </a:bodyPr>
          <a:lstStyle/>
          <a:p>
            <a:pPr marL="0" indent="0" algn="just" rtl="1">
              <a:lnSpc>
                <a:spcPct val="150000"/>
              </a:lnSpc>
              <a:buNone/>
            </a:pPr>
            <a:r>
              <a:rPr lang="en-US" sz="2800" dirty="0">
                <a:cs typeface="B Titr" pitchFamily="2" charset="-78"/>
              </a:rPr>
              <a:t> </a:t>
            </a:r>
            <a:r>
              <a:rPr lang="ar-SA" sz="2800" dirty="0">
                <a:cs typeface="B Titr" pitchFamily="2" charset="-78"/>
              </a:rPr>
              <a:t>در همين قضيه‌ي هسته‌اي، آن وقتي که ما با اينها همراهي کرديم و عقب‌نشيني کرديم - البته براي ما تجربه‌اي بود، اما اين واقعيت است - اينها جلو آمدند؛ اينقدر جلو آمدند که من در همين حسينيه گفتم </a:t>
            </a:r>
            <a:r>
              <a:rPr lang="ar-SA" sz="3200" dirty="0">
                <a:solidFill>
                  <a:srgbClr val="FFFF00"/>
                </a:solidFill>
                <a:cs typeface="B Titr" pitchFamily="2" charset="-78"/>
              </a:rPr>
              <a:t>اگر بنا باشد که اين روال از سوي آنها ادامه پيدا کند، من خودم وارد قضيه خواهم شد؛ </a:t>
            </a:r>
            <a:r>
              <a:rPr lang="ar-SA" sz="2800" dirty="0">
                <a:cs typeface="B Titr" pitchFamily="2" charset="-78"/>
              </a:rPr>
              <a:t>و وارد قضيه شدم؛ ناچار شديم؛ اينها کار ما نيست</a:t>
            </a:r>
            <a:r>
              <a:rPr lang="en-US" sz="2800" dirty="0">
                <a:cs typeface="B Titr" pitchFamily="2" charset="-78"/>
              </a:rPr>
              <a:t>. </a:t>
            </a:r>
            <a:r>
              <a:rPr lang="fa-IR" sz="2800" dirty="0" smtClean="0">
                <a:cs typeface="B Titr" pitchFamily="2" charset="-78"/>
              </a:rPr>
              <a:t>                                                                  3مرداد 91</a:t>
            </a:r>
            <a:endParaRPr lang="en-US" sz="2800" dirty="0">
              <a:cs typeface="B Titr" pitchFamily="2" charset="-78"/>
            </a:endParaRPr>
          </a:p>
        </p:txBody>
      </p:sp>
    </p:spTree>
    <p:extLst>
      <p:ext uri="{BB962C8B-B14F-4D97-AF65-F5344CB8AC3E}">
        <p14:creationId xmlns:p14="http://schemas.microsoft.com/office/powerpoint/2010/main" val="3767143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50000"/>
              </a:lnSpc>
              <a:buFontTx/>
              <a:buNone/>
            </a:pPr>
            <a:r>
              <a:rPr lang="fa-IR" sz="4400" dirty="0" smtClean="0">
                <a:solidFill>
                  <a:srgbClr val="FFFF00"/>
                </a:solidFill>
                <a:cs typeface="B Titr" pitchFamily="2" charset="-78"/>
              </a:rPr>
              <a:t>موضوع سخن </a:t>
            </a:r>
            <a:r>
              <a:rPr lang="fa-IR" sz="3600" dirty="0" smtClean="0">
                <a:cs typeface="B Titr" pitchFamily="2" charset="-78"/>
              </a:rPr>
              <a:t>	</a:t>
            </a:r>
            <a:endParaRPr lang="en-US" sz="3600" dirty="0">
              <a:cs typeface="B Titr" pitchFamily="2" charset="-78"/>
            </a:endParaRPr>
          </a:p>
        </p:txBody>
      </p:sp>
      <p:sp>
        <p:nvSpPr>
          <p:cNvPr id="3" name="Content Placeholder 2"/>
          <p:cNvSpPr>
            <a:spLocks noGrp="1"/>
          </p:cNvSpPr>
          <p:nvPr>
            <p:ph sz="quarter" idx="13"/>
          </p:nvPr>
        </p:nvSpPr>
        <p:spPr>
          <a:xfrm>
            <a:off x="76200" y="2286000"/>
            <a:ext cx="9067800" cy="4114800"/>
          </a:xfrm>
        </p:spPr>
        <p:txBody>
          <a:bodyPr>
            <a:normAutofit/>
          </a:bodyPr>
          <a:lstStyle/>
          <a:p>
            <a:pPr marL="0" indent="0" algn="ctr" rtl="1">
              <a:lnSpc>
                <a:spcPct val="150000"/>
              </a:lnSpc>
              <a:buFontTx/>
              <a:buNone/>
            </a:pPr>
            <a:r>
              <a:rPr lang="fa-IR" sz="4000" dirty="0" smtClean="0">
                <a:cs typeface="B Titr" pitchFamily="2" charset="-78"/>
              </a:rPr>
              <a:t>دیدگاه رهبری نسبت به سیاست جاری هسته ای</a:t>
            </a:r>
          </a:p>
          <a:p>
            <a:pPr marL="0" indent="0" algn="ctr" rtl="1">
              <a:lnSpc>
                <a:spcPct val="150000"/>
              </a:lnSpc>
              <a:buFontTx/>
              <a:buNone/>
            </a:pPr>
            <a:r>
              <a:rPr lang="fa-IR" sz="4000" dirty="0" smtClean="0">
                <a:cs typeface="B Titr" pitchFamily="2" charset="-78"/>
              </a:rPr>
              <a:t>آسیب شناسی رفتار سیاسی دانشجویان</a:t>
            </a:r>
            <a:endParaRPr lang="en-US" sz="4000" dirty="0">
              <a:cs typeface="B Titr" pitchFamily="2" charset="-78"/>
            </a:endParaRPr>
          </a:p>
        </p:txBody>
      </p:sp>
    </p:spTree>
    <p:extLst>
      <p:ext uri="{BB962C8B-B14F-4D97-AF65-F5344CB8AC3E}">
        <p14:creationId xmlns:p14="http://schemas.microsoft.com/office/powerpoint/2010/main" val="3457568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50000"/>
              </a:lnSpc>
              <a:buFontTx/>
              <a:buNone/>
            </a:pPr>
            <a:r>
              <a:rPr lang="fa-IR" sz="4400" dirty="0" smtClean="0">
                <a:solidFill>
                  <a:srgbClr val="FFFF00"/>
                </a:solidFill>
                <a:cs typeface="B Titr" pitchFamily="2" charset="-78"/>
              </a:rPr>
              <a:t>ابعاد شخصیتی دانشجوی مطلوب</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p:txBody>
          <a:bodyPr>
            <a:noAutofit/>
          </a:bodyPr>
          <a:lstStyle/>
          <a:p>
            <a:pPr marL="0" indent="0" algn="r" rtl="1">
              <a:lnSpc>
                <a:spcPct val="100000"/>
              </a:lnSpc>
              <a:buFontTx/>
              <a:buNone/>
            </a:pPr>
            <a:r>
              <a:rPr lang="fa-IR" sz="4000" dirty="0" smtClean="0">
                <a:cs typeface="B Titr" pitchFamily="2" charset="-78"/>
              </a:rPr>
              <a:t>1. تحصیل</a:t>
            </a:r>
          </a:p>
          <a:p>
            <a:pPr marL="0" indent="0" algn="r" rtl="1">
              <a:lnSpc>
                <a:spcPct val="100000"/>
              </a:lnSpc>
              <a:buFontTx/>
              <a:buNone/>
            </a:pPr>
            <a:r>
              <a:rPr lang="fa-IR" sz="4000" dirty="0" smtClean="0">
                <a:cs typeface="B Titr" pitchFamily="2" charset="-78"/>
              </a:rPr>
              <a:t>2. تهذیب </a:t>
            </a:r>
          </a:p>
          <a:p>
            <a:pPr marL="0" indent="0" algn="r" rtl="1">
              <a:lnSpc>
                <a:spcPct val="100000"/>
              </a:lnSpc>
              <a:buFontTx/>
              <a:buNone/>
            </a:pPr>
            <a:r>
              <a:rPr lang="fa-IR" sz="4000" dirty="0" smtClean="0">
                <a:cs typeface="B Titr" pitchFamily="2" charset="-78"/>
              </a:rPr>
              <a:t>3. فعالیت سیاسی</a:t>
            </a:r>
          </a:p>
          <a:p>
            <a:pPr marL="0" indent="0" algn="r" rtl="1">
              <a:lnSpc>
                <a:spcPct val="100000"/>
              </a:lnSpc>
              <a:buFontTx/>
              <a:buNone/>
            </a:pPr>
            <a:r>
              <a:rPr lang="fa-IR" sz="4000" dirty="0" smtClean="0">
                <a:cs typeface="B Titr" pitchFamily="2" charset="-78"/>
              </a:rPr>
              <a:t>4. فعالیت جمعی و تشکیلاتی</a:t>
            </a:r>
          </a:p>
          <a:p>
            <a:pPr marL="0" indent="0" algn="r" rtl="1">
              <a:lnSpc>
                <a:spcPct val="100000"/>
              </a:lnSpc>
              <a:buFontTx/>
              <a:buNone/>
            </a:pPr>
            <a:r>
              <a:rPr lang="fa-IR" sz="4000" dirty="0" smtClean="0">
                <a:cs typeface="B Titr" pitchFamily="2" charset="-78"/>
              </a:rPr>
              <a:t>5. ورزش</a:t>
            </a:r>
          </a:p>
          <a:p>
            <a:pPr marL="0" indent="0" algn="r" rtl="1">
              <a:lnSpc>
                <a:spcPct val="100000"/>
              </a:lnSpc>
              <a:buFontTx/>
              <a:buNone/>
            </a:pPr>
            <a:r>
              <a:rPr lang="fa-IR" sz="4000" dirty="0" smtClean="0">
                <a:cs typeface="B Titr" pitchFamily="2" charset="-78"/>
              </a:rPr>
              <a:t>6. تفریح</a:t>
            </a:r>
            <a:endParaRPr lang="en-US" sz="4000" dirty="0">
              <a:cs typeface="B Titr" pitchFamily="2" charset="-78"/>
            </a:endParaRPr>
          </a:p>
        </p:txBody>
      </p:sp>
    </p:spTree>
    <p:extLst>
      <p:ext uri="{BB962C8B-B14F-4D97-AF65-F5344CB8AC3E}">
        <p14:creationId xmlns:p14="http://schemas.microsoft.com/office/powerpoint/2010/main" val="3065577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92500"/>
          </a:bodyPr>
          <a:lstStyle/>
          <a:p>
            <a:pPr algn="ctr" rtl="1">
              <a:lnSpc>
                <a:spcPct val="200000"/>
              </a:lnSpc>
            </a:pPr>
            <a:r>
              <a:rPr lang="fa-IR" sz="4000" dirty="0" smtClean="0">
                <a:solidFill>
                  <a:srgbClr val="00FF00"/>
                </a:solidFill>
                <a:cs typeface="B Titr" pitchFamily="2" charset="-78"/>
              </a:rPr>
              <a:t>تمسک به لزوم تلاشی علمی و درس خواندن به منظور نهی از فعالیت سیاسی خلاف اوامر رهبری و آسیب زدن به انقلاب اسلامی است</a:t>
            </a:r>
            <a:endParaRPr lang="en-US" sz="4000" dirty="0">
              <a:solidFill>
                <a:srgbClr val="00FF00"/>
              </a:solidFill>
              <a:cs typeface="B Titr" pitchFamily="2" charset="-78"/>
            </a:endParaRPr>
          </a:p>
        </p:txBody>
      </p:sp>
    </p:spTree>
    <p:extLst>
      <p:ext uri="{BB962C8B-B14F-4D97-AF65-F5344CB8AC3E}">
        <p14:creationId xmlns:p14="http://schemas.microsoft.com/office/powerpoint/2010/main" val="2129806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382000" cy="1143000"/>
          </a:xfrm>
        </p:spPr>
        <p:txBody>
          <a:bodyPr/>
          <a:lstStyle/>
          <a:p>
            <a:pPr algn="ctr" rtl="1">
              <a:lnSpc>
                <a:spcPct val="150000"/>
              </a:lnSpc>
              <a:buFontTx/>
              <a:buNone/>
            </a:pPr>
            <a:r>
              <a:rPr lang="fa-IR" sz="4400" dirty="0">
                <a:solidFill>
                  <a:srgbClr val="FFFF00"/>
                </a:solidFill>
                <a:cs typeface="B Titr" pitchFamily="2" charset="-78"/>
              </a:rPr>
              <a:t>آسیب شناسی تربیت سیاسی دانشجویان</a:t>
            </a:r>
            <a:br>
              <a:rPr lang="fa-IR" sz="4400" dirty="0">
                <a:solidFill>
                  <a:srgbClr val="FFFF00"/>
                </a:solidFill>
                <a:cs typeface="B Titr" pitchFamily="2" charset="-78"/>
              </a:rPr>
            </a:br>
            <a:endParaRPr lang="en-US" sz="4400" dirty="0">
              <a:solidFill>
                <a:srgbClr val="FFFF00"/>
              </a:solidFill>
              <a:cs typeface="B Titr" pitchFamily="2" charset="-78"/>
            </a:endParaRPr>
          </a:p>
        </p:txBody>
      </p:sp>
      <p:sp>
        <p:nvSpPr>
          <p:cNvPr id="3" name="Content Placeholder 2"/>
          <p:cNvSpPr>
            <a:spLocks noGrp="1"/>
          </p:cNvSpPr>
          <p:nvPr>
            <p:ph sz="quarter" idx="13"/>
          </p:nvPr>
        </p:nvSpPr>
        <p:spPr/>
        <p:txBody>
          <a:bodyPr/>
          <a:lstStyle/>
          <a:p>
            <a:pPr marL="0" indent="0" algn="just" rtl="1">
              <a:lnSpc>
                <a:spcPct val="150000"/>
              </a:lnSpc>
              <a:buFontTx/>
              <a:buNone/>
            </a:pPr>
            <a:r>
              <a:rPr lang="fa-IR" sz="6000" dirty="0" smtClean="0">
                <a:solidFill>
                  <a:srgbClr val="00FF00"/>
                </a:solidFill>
                <a:cs typeface="B Titr" pitchFamily="2" charset="-78"/>
              </a:rPr>
              <a:t>1. نظر</a:t>
            </a:r>
          </a:p>
          <a:p>
            <a:pPr marL="0" indent="0" algn="just" rtl="1">
              <a:lnSpc>
                <a:spcPct val="150000"/>
              </a:lnSpc>
              <a:buFontTx/>
              <a:buNone/>
            </a:pPr>
            <a:r>
              <a:rPr lang="fa-IR" sz="6000" dirty="0" smtClean="0">
                <a:solidFill>
                  <a:srgbClr val="00FF00"/>
                </a:solidFill>
                <a:cs typeface="B Titr" pitchFamily="2" charset="-78"/>
              </a:rPr>
              <a:t>2. عمل</a:t>
            </a:r>
            <a:endParaRPr lang="fa-IR" sz="3600" dirty="0" smtClean="0">
              <a:cs typeface="B Titr" pitchFamily="2" charset="-78"/>
            </a:endParaRPr>
          </a:p>
        </p:txBody>
      </p:sp>
    </p:spTree>
    <p:extLst>
      <p:ext uri="{BB962C8B-B14F-4D97-AF65-F5344CB8AC3E}">
        <p14:creationId xmlns:p14="http://schemas.microsoft.com/office/powerpoint/2010/main" val="4105425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50000"/>
              </a:lnSpc>
              <a:buFontTx/>
              <a:buNone/>
            </a:pPr>
            <a:r>
              <a:rPr lang="fa-IR" sz="4400" dirty="0" smtClean="0">
                <a:solidFill>
                  <a:srgbClr val="FFFF00"/>
                </a:solidFill>
                <a:cs typeface="B Titr" pitchFamily="2" charset="-78"/>
              </a:rPr>
              <a:t>1. آسیب های نظری</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p:txBody>
          <a:bodyPr/>
          <a:lstStyle/>
          <a:p>
            <a:pPr marL="0" indent="0" algn="just" rtl="1">
              <a:lnSpc>
                <a:spcPct val="200000"/>
              </a:lnSpc>
              <a:buFontTx/>
              <a:buNone/>
            </a:pPr>
            <a:r>
              <a:rPr lang="fa-IR" sz="3600" dirty="0" smtClean="0">
                <a:cs typeface="B Titr" pitchFamily="2" charset="-78"/>
              </a:rPr>
              <a:t>1</a:t>
            </a:r>
            <a:r>
              <a:rPr lang="fa-IR" sz="4400" dirty="0" smtClean="0">
                <a:solidFill>
                  <a:schemeClr val="tx1"/>
                </a:solidFill>
                <a:cs typeface="B Titr" pitchFamily="2" charset="-78"/>
              </a:rPr>
              <a:t>. نداشتن تحلیل مستقل </a:t>
            </a:r>
          </a:p>
          <a:p>
            <a:pPr marL="0" indent="0" algn="just" rtl="1">
              <a:lnSpc>
                <a:spcPct val="200000"/>
              </a:lnSpc>
              <a:buFontTx/>
              <a:buNone/>
            </a:pPr>
            <a:r>
              <a:rPr lang="fa-IR" sz="4400" dirty="0" smtClean="0">
                <a:solidFill>
                  <a:schemeClr val="tx1"/>
                </a:solidFill>
                <a:cs typeface="B Titr" pitchFamily="2" charset="-78"/>
              </a:rPr>
              <a:t>2. بی اطلاعی از نظرات رهبری</a:t>
            </a:r>
            <a:endParaRPr lang="en-US" sz="4400" dirty="0">
              <a:solidFill>
                <a:schemeClr val="tx1"/>
              </a:solidFill>
              <a:cs typeface="B Titr" pitchFamily="2" charset="-78"/>
            </a:endParaRPr>
          </a:p>
        </p:txBody>
      </p:sp>
    </p:spTree>
    <p:extLst>
      <p:ext uri="{BB962C8B-B14F-4D97-AF65-F5344CB8AC3E}">
        <p14:creationId xmlns:p14="http://schemas.microsoft.com/office/powerpoint/2010/main" val="2003406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buFontTx/>
              <a:buNone/>
            </a:pPr>
            <a:r>
              <a:rPr lang="fa-IR" sz="4400" dirty="0" smtClean="0">
                <a:solidFill>
                  <a:srgbClr val="FFFF00"/>
                </a:solidFill>
                <a:cs typeface="B Titr" pitchFamily="2" charset="-78"/>
              </a:rPr>
              <a:t>ضرورت داشتن تحلیل مستقل</a:t>
            </a:r>
            <a:endParaRPr lang="en-US" sz="4400" dirty="0">
              <a:solidFill>
                <a:srgbClr val="FFFF00"/>
              </a:solidFill>
              <a:cs typeface="B Titr" pitchFamily="2" charset="-78"/>
            </a:endParaRPr>
          </a:p>
        </p:txBody>
      </p:sp>
      <p:sp>
        <p:nvSpPr>
          <p:cNvPr id="3" name="Content Placeholder 2"/>
          <p:cNvSpPr>
            <a:spLocks noGrp="1"/>
          </p:cNvSpPr>
          <p:nvPr>
            <p:ph sz="quarter" idx="13"/>
          </p:nvPr>
        </p:nvSpPr>
        <p:spPr>
          <a:xfrm>
            <a:off x="228600" y="1600200"/>
            <a:ext cx="8610600" cy="5029200"/>
          </a:xfrm>
        </p:spPr>
        <p:txBody>
          <a:bodyPr>
            <a:noAutofit/>
          </a:bodyPr>
          <a:lstStyle/>
          <a:p>
            <a:pPr marL="0" indent="0" algn="just" rtl="1">
              <a:lnSpc>
                <a:spcPct val="150000"/>
              </a:lnSpc>
              <a:buFontTx/>
              <a:buNone/>
            </a:pPr>
            <a:r>
              <a:rPr lang="ar-SA" sz="2400" b="1" dirty="0" smtClean="0">
                <a:cs typeface="B Titr" pitchFamily="2" charset="-78"/>
              </a:rPr>
              <a:t>نسبت </a:t>
            </a:r>
            <a:r>
              <a:rPr lang="ar-SA" sz="2400" b="1" dirty="0">
                <a:cs typeface="B Titr" pitchFamily="2" charset="-78"/>
              </a:rPr>
              <a:t>به اشخاص، نسبت به جريانها، نسبت به سياستها، نسبت به دولتها، موضع داشته باشيد، نظر داشته باشيد. </a:t>
            </a:r>
            <a:r>
              <a:rPr lang="ar-SA" sz="2400" b="1" i="1" u="sng" dirty="0">
                <a:cs typeface="B Titr" pitchFamily="2" charset="-78"/>
              </a:rPr>
              <a:t>اين‌‌جور نيست که شما بايد منتظر بمانيد، ببينيد که رهبرى درباره‌‌ى فلان شخص، يا فلان حرکت، يا فلان عمل، يا فلان سياست چه موضعى اتخاذ ميکند که بر اساس آن، شما هم موضع‌‌گيرى کنيد؛ نه، اينکه کارها را قفل خواهد کرد.</a:t>
            </a:r>
            <a:r>
              <a:rPr lang="ar-SA" sz="2400" dirty="0">
                <a:cs typeface="B Titr" pitchFamily="2" charset="-78"/>
              </a:rPr>
              <a:t> </a:t>
            </a:r>
            <a:r>
              <a:rPr lang="ar-SA" sz="2400" b="1" dirty="0">
                <a:cs typeface="B Titr" pitchFamily="2" charset="-78"/>
              </a:rPr>
              <a:t>رهبرى وظايفى دارد، آن وظايف را اگر خداى متعال به او کمک کند و توفيق بدهد، عمل خواهد کرد؛ شما هم وظايفى داريد؛ به صحنه نگاه کنيد، تصميم‌‌گيرى کنيد</a:t>
            </a:r>
            <a:r>
              <a:rPr lang="ar-SA" sz="2400" b="1" dirty="0" smtClean="0">
                <a:cs typeface="B Titr" pitchFamily="2" charset="-78"/>
              </a:rPr>
              <a:t>؛</a:t>
            </a:r>
            <a:endParaRPr lang="fa-IR" sz="2400" b="1" dirty="0" smtClean="0">
              <a:cs typeface="B Titr" pitchFamily="2" charset="-78"/>
            </a:endParaRPr>
          </a:p>
          <a:p>
            <a:pPr marL="0" indent="0" rtl="1">
              <a:lnSpc>
                <a:spcPct val="150000"/>
              </a:lnSpc>
              <a:buFontTx/>
              <a:buNone/>
            </a:pPr>
            <a:r>
              <a:rPr lang="fa-IR" sz="2400" b="1" dirty="0" smtClean="0">
                <a:cs typeface="B Titr" pitchFamily="2" charset="-78"/>
              </a:rPr>
              <a:t>دیدار با دانشجویان اول مرداد 93</a:t>
            </a:r>
            <a:r>
              <a:rPr lang="ar-SA" sz="2400" dirty="0" smtClean="0">
                <a:cs typeface="B Titr" pitchFamily="2" charset="-78"/>
              </a:rPr>
              <a:t> </a:t>
            </a:r>
            <a:endParaRPr lang="en-US" sz="2400" dirty="0">
              <a:cs typeface="B Titr" pitchFamily="2" charset="-78"/>
            </a:endParaRPr>
          </a:p>
        </p:txBody>
      </p:sp>
    </p:spTree>
    <p:extLst>
      <p:ext uri="{BB962C8B-B14F-4D97-AF65-F5344CB8AC3E}">
        <p14:creationId xmlns:p14="http://schemas.microsoft.com/office/powerpoint/2010/main" val="1268996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FontTx/>
              <a:buNone/>
            </a:pPr>
            <a:r>
              <a:rPr lang="fa-IR" sz="4400" dirty="0">
                <a:solidFill>
                  <a:srgbClr val="FFFF00"/>
                </a:solidFill>
                <a:cs typeface="B Titr" pitchFamily="2" charset="-78"/>
              </a:rPr>
              <a:t>ضرورت داشتن تحلیل مستقل</a:t>
            </a:r>
            <a:endParaRPr lang="en-US" sz="4000" dirty="0"/>
          </a:p>
        </p:txBody>
      </p:sp>
      <p:sp>
        <p:nvSpPr>
          <p:cNvPr id="3" name="Content Placeholder 2"/>
          <p:cNvSpPr>
            <a:spLocks noGrp="1"/>
          </p:cNvSpPr>
          <p:nvPr>
            <p:ph sz="quarter" idx="13"/>
          </p:nvPr>
        </p:nvSpPr>
        <p:spPr>
          <a:xfrm>
            <a:off x="228600" y="1600200"/>
            <a:ext cx="8686800" cy="4114800"/>
          </a:xfrm>
        </p:spPr>
        <p:txBody>
          <a:bodyPr>
            <a:noAutofit/>
          </a:bodyPr>
          <a:lstStyle/>
          <a:p>
            <a:pPr marL="0" indent="0" algn="just" rtl="1">
              <a:lnSpc>
                <a:spcPct val="150000"/>
              </a:lnSpc>
              <a:buFontTx/>
              <a:buNone/>
            </a:pPr>
            <a:r>
              <a:rPr lang="ar-SA" sz="3200" dirty="0">
                <a:cs typeface="B Titr" pitchFamily="2" charset="-78"/>
              </a:rPr>
              <a:t>من مي گويم بايد کاري بکنيم که هر جواني بتواند با اندکي تامل، خودش استنتاج کند که چه کار بايد بکند. </a:t>
            </a:r>
            <a:r>
              <a:rPr lang="ar-SA" sz="3200" b="1" i="1" u="sng" dirty="0">
                <a:solidFill>
                  <a:srgbClr val="FFFF00"/>
                </a:solidFill>
                <a:cs typeface="B Titr" pitchFamily="2" charset="-78"/>
              </a:rPr>
              <a:t>اين</a:t>
            </a:r>
            <a:r>
              <a:rPr lang="en-US" sz="3200" b="1" i="1" u="sng" dirty="0">
                <a:solidFill>
                  <a:srgbClr val="FFFF00"/>
                </a:solidFill>
                <a:cs typeface="B Titr" pitchFamily="2" charset="-78"/>
              </a:rPr>
              <a:t> </a:t>
            </a:r>
            <a:r>
              <a:rPr lang="ar-SA" sz="3200" b="1" i="1" u="sng" dirty="0">
                <a:solidFill>
                  <a:srgbClr val="FFFF00"/>
                </a:solidFill>
                <a:cs typeface="B Titr" pitchFamily="2" charset="-78"/>
              </a:rPr>
              <a:t>حالت</a:t>
            </a:r>
            <a:r>
              <a:rPr lang="en-US" sz="3200" b="1" i="1" u="sng" dirty="0">
                <a:solidFill>
                  <a:srgbClr val="FFFF00"/>
                </a:solidFill>
                <a:cs typeface="B Titr" pitchFamily="2" charset="-78"/>
              </a:rPr>
              <a:t> </a:t>
            </a:r>
            <a:r>
              <a:rPr lang="ar-SA" sz="3200" b="1" i="1" u="sng" dirty="0">
                <a:solidFill>
                  <a:srgbClr val="FFFF00"/>
                </a:solidFill>
                <a:cs typeface="B Titr" pitchFamily="2" charset="-78"/>
              </a:rPr>
              <a:t>انتظار</a:t>
            </a:r>
            <a:r>
              <a:rPr lang="en-US" sz="3200" b="1" i="1" u="sng" dirty="0">
                <a:solidFill>
                  <a:srgbClr val="FFFF00"/>
                </a:solidFill>
                <a:cs typeface="B Titr" pitchFamily="2" charset="-78"/>
              </a:rPr>
              <a:t> </a:t>
            </a:r>
            <a:r>
              <a:rPr lang="ar-SA" sz="3200" b="1" i="1" u="sng" dirty="0">
                <a:solidFill>
                  <a:srgbClr val="FFFF00"/>
                </a:solidFill>
                <a:cs typeface="B Titr" pitchFamily="2" charset="-78"/>
              </a:rPr>
              <a:t>که ببينيم چه اشاره اي مي شود،</a:t>
            </a:r>
            <a:r>
              <a:rPr lang="en-US" sz="3200" b="1" i="1" u="sng" dirty="0">
                <a:solidFill>
                  <a:srgbClr val="FFFF00"/>
                </a:solidFill>
                <a:cs typeface="B Titr" pitchFamily="2" charset="-78"/>
              </a:rPr>
              <a:t> </a:t>
            </a:r>
            <a:r>
              <a:rPr lang="ar-SA" sz="3200" b="1" i="1" u="sng" dirty="0">
                <a:solidFill>
                  <a:srgbClr val="FFFF00"/>
                </a:solidFill>
                <a:cs typeface="B Titr" pitchFamily="2" charset="-78"/>
              </a:rPr>
              <a:t>حالت</a:t>
            </a:r>
            <a:r>
              <a:rPr lang="en-US" sz="3200" b="1" i="1" u="sng" dirty="0">
                <a:solidFill>
                  <a:srgbClr val="FFFF00"/>
                </a:solidFill>
                <a:cs typeface="B Titr" pitchFamily="2" charset="-78"/>
              </a:rPr>
              <a:t> </a:t>
            </a:r>
            <a:r>
              <a:rPr lang="ar-SA" sz="3200" b="1" i="1" u="sng" dirty="0">
                <a:solidFill>
                  <a:srgbClr val="FFFF00"/>
                </a:solidFill>
                <a:cs typeface="B Titr" pitchFamily="2" charset="-78"/>
              </a:rPr>
              <a:t>خوبي است اما خطر ناک است ، به خاطر اين که قابل تداوم نيست . همين طور بايد نشست و منتظر بود تا آن کاري که با اشاره فهميده مي شود، صادر شود؟ کارهايي هست که با اشاره فهميده نمي شود</a:t>
            </a:r>
            <a:endParaRPr lang="en-US" sz="3200" b="1" i="1" u="sng" dirty="0">
              <a:solidFill>
                <a:srgbClr val="FFFF00"/>
              </a:solidFill>
              <a:cs typeface="B Titr" pitchFamily="2" charset="-78"/>
            </a:endParaRPr>
          </a:p>
        </p:txBody>
      </p:sp>
    </p:spTree>
    <p:extLst>
      <p:ext uri="{BB962C8B-B14F-4D97-AF65-F5344CB8AC3E}">
        <p14:creationId xmlns:p14="http://schemas.microsoft.com/office/powerpoint/2010/main" val="2672566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100</TotalTime>
  <Words>1520</Words>
  <Application>Microsoft Office PowerPoint</Application>
  <PresentationFormat>On-screen Show (4:3)</PresentationFormat>
  <Paragraphs>82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Horizon</vt:lpstr>
      <vt:lpstr>PowerPoint Presentation</vt:lpstr>
      <vt:lpstr>PowerPoint Presentation</vt:lpstr>
      <vt:lpstr>موضوع سخن  </vt:lpstr>
      <vt:lpstr>ابعاد شخصیتی دانشجوی مطلوب</vt:lpstr>
      <vt:lpstr>PowerPoint Presentation</vt:lpstr>
      <vt:lpstr>آسیب شناسی تربیت سیاسی دانشجویان </vt:lpstr>
      <vt:lpstr>1. آسیب های نظری</vt:lpstr>
      <vt:lpstr>ضرورت داشتن تحلیل مستقل</vt:lpstr>
      <vt:lpstr>ضرورت داشتن تحلیل مستقل</vt:lpstr>
      <vt:lpstr>2. آسیب های عملی</vt:lpstr>
      <vt:lpstr>محدود شدن به شعائر ثابت سیاسی </vt:lpstr>
      <vt:lpstr>ناامیدی از تاثیرگذاری</vt:lpstr>
      <vt:lpstr>فعالیت دیپلمات گونه</vt:lpstr>
      <vt:lpstr>تاثیرات فعالیت سیاسی</vt:lpstr>
      <vt:lpstr>اصول تعامل رهبری با دولتها</vt:lpstr>
      <vt:lpstr>1. حمایت از دولت ها</vt:lpstr>
      <vt:lpstr>1. حمایت از دولت ها</vt:lpstr>
      <vt:lpstr>2. اعطای فرصت برای تحقق سیاست ها</vt:lpstr>
      <vt:lpstr>3. نقد سیاست های اشتباه </vt:lpstr>
      <vt:lpstr>3. نقد سیاست های اشتباه </vt:lpstr>
      <vt:lpstr>3. نقد سیاست های اشتباه</vt:lpstr>
      <vt:lpstr>3. نقد سیاست های اشتباه</vt:lpstr>
      <vt:lpstr>3. نقد سیاست های اشتباه</vt:lpstr>
      <vt:lpstr>3. نقد سیاست های اشتباه</vt:lpstr>
      <vt:lpstr>4. جلوگیری از خطاها</vt:lpstr>
      <vt:lpstr>4. جلوگیری از خطاها</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2006-08-16T00:00:00Z</dcterms:created>
  <dcterms:modified xsi:type="dcterms:W3CDTF">2014-12-02T11:43:08Z</dcterms:modified>
</cp:coreProperties>
</file>